
<file path=[Content_Types].xml><?xml version="1.0" encoding="utf-8"?>
<Types xmlns="http://schemas.openxmlformats.org/package/2006/content-types">
  <Default Extension="aiff" ContentType="audio/x-aiff"/>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43" r:id="rId2"/>
    <p:sldId id="301" r:id="rId3"/>
    <p:sldId id="373" r:id="rId4"/>
    <p:sldId id="485" r:id="rId5"/>
    <p:sldId id="292" r:id="rId6"/>
    <p:sldId id="257" r:id="rId7"/>
    <p:sldId id="258" r:id="rId8"/>
    <p:sldId id="494" r:id="rId9"/>
    <p:sldId id="263" r:id="rId10"/>
    <p:sldId id="262" r:id="rId11"/>
    <p:sldId id="489" r:id="rId12"/>
    <p:sldId id="492" r:id="rId13"/>
    <p:sldId id="293" r:id="rId14"/>
    <p:sldId id="294" r:id="rId15"/>
    <p:sldId id="496" r:id="rId16"/>
    <p:sldId id="295" r:id="rId17"/>
    <p:sldId id="495" r:id="rId18"/>
    <p:sldId id="296" r:id="rId19"/>
    <p:sldId id="260" r:id="rId20"/>
    <p:sldId id="259" r:id="rId21"/>
    <p:sldId id="297" r:id="rId22"/>
    <p:sldId id="298" r:id="rId23"/>
    <p:sldId id="299" r:id="rId24"/>
    <p:sldId id="264" r:id="rId25"/>
    <p:sldId id="488" r:id="rId26"/>
    <p:sldId id="300" r:id="rId27"/>
    <p:sldId id="286" r:id="rId28"/>
    <p:sldId id="272" r:id="rId29"/>
    <p:sldId id="266" r:id="rId30"/>
    <p:sldId id="267" r:id="rId31"/>
    <p:sldId id="268" r:id="rId32"/>
    <p:sldId id="291" r:id="rId33"/>
    <p:sldId id="270" r:id="rId34"/>
    <p:sldId id="484" r:id="rId35"/>
    <p:sldId id="472" r:id="rId36"/>
    <p:sldId id="473" r:id="rId37"/>
    <p:sldId id="486" r:id="rId38"/>
    <p:sldId id="487" r:id="rId39"/>
    <p:sldId id="4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98"/>
    <p:restoredTop sz="93025"/>
  </p:normalViewPr>
  <p:slideViewPr>
    <p:cSldViewPr snapToGrid="0" snapToObjects="1">
      <p:cViewPr varScale="1">
        <p:scale>
          <a:sx n="105" d="100"/>
          <a:sy n="105" d="100"/>
        </p:scale>
        <p:origin x="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Sheet1!$D$1:$D$31</c:f>
              <c:numCache>
                <c:formatCode>General</c:formatCode>
                <c:ptCount val="31"/>
                <c:pt idx="0">
                  <c:v>0</c:v>
                </c:pt>
                <c:pt idx="1">
                  <c:v>0.3090169943749474</c:v>
                </c:pt>
                <c:pt idx="2">
                  <c:v>0.58778525229247314</c:v>
                </c:pt>
                <c:pt idx="3">
                  <c:v>0.80901699437494745</c:v>
                </c:pt>
                <c:pt idx="4">
                  <c:v>0.95105651629515353</c:v>
                </c:pt>
                <c:pt idx="5">
                  <c:v>1</c:v>
                </c:pt>
                <c:pt idx="6">
                  <c:v>0.95105651629515364</c:v>
                </c:pt>
                <c:pt idx="7">
                  <c:v>0.80901699437494745</c:v>
                </c:pt>
                <c:pt idx="8">
                  <c:v>0.58778525229247325</c:v>
                </c:pt>
                <c:pt idx="9">
                  <c:v>0.30901699437494751</c:v>
                </c:pt>
                <c:pt idx="10">
                  <c:v>1.22514845490862E-16</c:v>
                </c:pt>
                <c:pt idx="11">
                  <c:v>-0.30901699437494773</c:v>
                </c:pt>
                <c:pt idx="12">
                  <c:v>-0.58778525229247303</c:v>
                </c:pt>
                <c:pt idx="13">
                  <c:v>-0.80901699437494734</c:v>
                </c:pt>
                <c:pt idx="14">
                  <c:v>-0.95105651629515353</c:v>
                </c:pt>
                <c:pt idx="15">
                  <c:v>-1</c:v>
                </c:pt>
                <c:pt idx="16">
                  <c:v>-0.95105651629515364</c:v>
                </c:pt>
                <c:pt idx="17">
                  <c:v>-0.80901699437494756</c:v>
                </c:pt>
                <c:pt idx="18">
                  <c:v>-0.58778525229247336</c:v>
                </c:pt>
                <c:pt idx="19">
                  <c:v>-0.30901699437494762</c:v>
                </c:pt>
                <c:pt idx="20">
                  <c:v>-2.45029690981724E-16</c:v>
                </c:pt>
                <c:pt idx="21">
                  <c:v>0.30901699437494717</c:v>
                </c:pt>
                <c:pt idx="22">
                  <c:v>0.58778525229247358</c:v>
                </c:pt>
                <c:pt idx="23">
                  <c:v>0.80901699437494679</c:v>
                </c:pt>
                <c:pt idx="24">
                  <c:v>0.95105651629515353</c:v>
                </c:pt>
                <c:pt idx="25">
                  <c:v>1</c:v>
                </c:pt>
                <c:pt idx="26">
                  <c:v>0.95105651629515364</c:v>
                </c:pt>
                <c:pt idx="27">
                  <c:v>0.80901699437494767</c:v>
                </c:pt>
                <c:pt idx="28">
                  <c:v>0.58778525229247336</c:v>
                </c:pt>
                <c:pt idx="29">
                  <c:v>0.30901699437494778</c:v>
                </c:pt>
                <c:pt idx="30">
                  <c:v>3.67544536472586E-16</c:v>
                </c:pt>
              </c:numCache>
            </c:numRef>
          </c:val>
          <c:smooth val="0"/>
          <c:extLst>
            <c:ext xmlns:c16="http://schemas.microsoft.com/office/drawing/2014/chart" uri="{C3380CC4-5D6E-409C-BE32-E72D297353CC}">
              <c16:uniqueId val="{00000000-741F-B240-B6E1-AD091F2014CA}"/>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 (s)</a:t>
                </a:r>
              </a:p>
            </c:rich>
          </c:tx>
          <c:layout>
            <c:manualLayout>
              <c:xMode val="edge"/>
              <c:yMode val="edge"/>
              <c:x val="0.48156036745406822"/>
              <c:y val="0.874583333333333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Sheet1!$C$1:$C$31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90FA-F943-A566-FBBB162650D3}"/>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Sheet1!$E$1:$E$31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6EE6-6949-AAD9-DE1CAD8BB9B4}"/>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Sheet1!$C$1:$C$31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90FA-F943-A566-FBBB162650D3}"/>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Sheet1!$E$1:$E$31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6EE6-6949-AAD9-DE1CAD8BB9B4}"/>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7EC48-003B-5543-B5F1-81F1986765FE}" type="datetimeFigureOut">
              <a:rPr lang="en-US" smtClean="0"/>
              <a:t>10/23/20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4D66D-4559-BC48-9C9F-18B947EAC41D}" type="slidenum">
              <a:rPr lang="en-US" smtClean="0"/>
              <a:t>‹#›</a:t>
            </a:fld>
            <a:endParaRPr lang="en-US"/>
          </a:p>
        </p:txBody>
      </p:sp>
    </p:spTree>
    <p:extLst>
      <p:ext uri="{BB962C8B-B14F-4D97-AF65-F5344CB8AC3E}">
        <p14:creationId xmlns:p14="http://schemas.microsoft.com/office/powerpoint/2010/main" val="156381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Transmission_(telecommunications)" TargetMode="External"/><Relationship Id="rId3" Type="http://schemas.openxmlformats.org/officeDocument/2006/relationships/hyperlink" Target="https://en.wikipedia.org/wiki/Alexander_Graham_Bell" TargetMode="External"/><Relationship Id="rId7" Type="http://schemas.openxmlformats.org/officeDocument/2006/relationships/hyperlink" Target="https://en.wikipedia.org/wiki/Washington,_D.C."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Volta_Laboratory_and_Bureau" TargetMode="External"/><Relationship Id="rId5" Type="http://schemas.openxmlformats.org/officeDocument/2006/relationships/hyperlink" Target="https://en.wikipedia.org/wiki/Photophone" TargetMode="External"/><Relationship Id="rId4" Type="http://schemas.openxmlformats.org/officeDocument/2006/relationships/hyperlink" Target="https://en.wikipedia.org/wiki/Charles_Sumner_Tainter" TargetMode="External"/><Relationship Id="rId9" Type="http://schemas.openxmlformats.org/officeDocument/2006/relationships/hyperlink" Target="https://en.wikipedia.org/wiki/Telephon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1</a:t>
            </a:fld>
            <a:endParaRPr lang="en-US"/>
          </a:p>
        </p:txBody>
      </p:sp>
      <p:sp>
        <p:nvSpPr>
          <p:cNvPr id="5122" name="Rectangle 2"/>
          <p:cNvSpPr>
            <a:spLocks noGrp="1" noRot="1" noChangeAspect="1" noChangeArrowheads="1" noTextEdit="1"/>
          </p:cNvSpPr>
          <p:nvPr>
            <p:ph type="sldImg"/>
          </p:nvPr>
        </p:nvSpPr>
        <p:spPr>
          <a:xfrm>
            <a:off x="290513" y="704850"/>
            <a:ext cx="6264275" cy="3524250"/>
          </a:xfrm>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r>
              <a:rPr lang="en-US" sz="2000" dirty="0"/>
              <a:t>You will remember from an earlier video that if a network is carrying only one  flow, AIMD will keep the bottleneck link  full all the time, and therefore we say the throughput is equal to the data rate of the bottleneck link. Nice and simple.</a:t>
            </a:r>
          </a:p>
          <a:p>
            <a:endParaRPr lang="en-US" sz="2000" dirty="0"/>
          </a:p>
          <a:p>
            <a:r>
              <a:rPr lang="en-US" sz="2000" dirty="0"/>
              <a:t>Things get quite a bit more complicated if the network is carrying lots of AIMD flows, all sharing a bottleneck link. In this video, I </a:t>
            </a:r>
            <a:r>
              <a:rPr lang="en-US" sz="2000"/>
              <a:t>am going to </a:t>
            </a:r>
            <a:r>
              <a:rPr lang="en-US" sz="2000" dirty="0"/>
              <a:t>derive a throughput formula for AIMD with multiple flows sharing the network. This video contains more equations than most of the videos, so keep your wits about you and keep a close eye on the assumptions I am making as I go along.</a:t>
            </a:r>
          </a:p>
        </p:txBody>
      </p:sp>
    </p:spTree>
    <p:extLst>
      <p:ext uri="{BB962C8B-B14F-4D97-AF65-F5344CB8AC3E}">
        <p14:creationId xmlns:p14="http://schemas.microsoft.com/office/powerpoint/2010/main" val="25117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20</a:t>
            </a:fld>
            <a:endParaRPr lang="en-US"/>
          </a:p>
        </p:txBody>
      </p:sp>
    </p:spTree>
    <p:extLst>
      <p:ext uri="{BB962C8B-B14F-4D97-AF65-F5344CB8AC3E}">
        <p14:creationId xmlns:p14="http://schemas.microsoft.com/office/powerpoint/2010/main" val="31394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21</a:t>
            </a:fld>
            <a:endParaRPr lang="en-US"/>
          </a:p>
        </p:txBody>
      </p:sp>
    </p:spTree>
    <p:extLst>
      <p:ext uri="{BB962C8B-B14F-4D97-AF65-F5344CB8AC3E}">
        <p14:creationId xmlns:p14="http://schemas.microsoft.com/office/powerpoint/2010/main" val="308714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24</a:t>
            </a:fld>
            <a:endParaRPr lang="en-US"/>
          </a:p>
        </p:txBody>
      </p:sp>
    </p:spTree>
    <p:extLst>
      <p:ext uri="{BB962C8B-B14F-4D97-AF65-F5344CB8AC3E}">
        <p14:creationId xmlns:p14="http://schemas.microsoft.com/office/powerpoint/2010/main" val="2656033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26</a:t>
            </a:fld>
            <a:endParaRPr lang="en-US"/>
          </a:p>
        </p:txBody>
      </p:sp>
    </p:spTree>
    <p:extLst>
      <p:ext uri="{BB962C8B-B14F-4D97-AF65-F5344CB8AC3E}">
        <p14:creationId xmlns:p14="http://schemas.microsoft.com/office/powerpoint/2010/main" val="64791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DDCB4-2AF5-BC4D-AF5C-26CFAC36D01F}" type="slidenum">
              <a:rPr lang="en-US"/>
              <a:pPr/>
              <a:t>28</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4167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9F66A-6DAA-0843-A9F2-EEE4630EC51C}" type="slidenum">
              <a:rPr lang="en-US"/>
              <a:pPr/>
              <a:t>29</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p:txBody>
          <a:bodyPr/>
          <a:lstStyle/>
          <a:p>
            <a:pPr>
              <a:buFont typeface="Wingdings" charset="0"/>
              <a:buNone/>
            </a:pPr>
            <a:r>
              <a:rPr lang="en-US" dirty="0"/>
              <a:t>Problem: </a:t>
            </a:r>
          </a:p>
          <a:p>
            <a:pPr lvl="1"/>
            <a:r>
              <a:rPr lang="en-US" dirty="0"/>
              <a:t>Different hosts use locally-generated clocks of nominally the same frequency, but slightly different. </a:t>
            </a:r>
            <a:br>
              <a:rPr lang="en-US" dirty="0"/>
            </a:br>
            <a:r>
              <a:rPr lang="en-US" dirty="0"/>
              <a:t>E.g. 10MHz +/- 100ppm (</a:t>
            </a:r>
            <a:r>
              <a:rPr lang="ja-JP" altLang="en-US" dirty="0">
                <a:latin typeface="Arial"/>
              </a:rPr>
              <a:t>“</a:t>
            </a:r>
            <a:r>
              <a:rPr lang="en-US" dirty="0"/>
              <a:t>parts per million</a:t>
            </a:r>
            <a:r>
              <a:rPr lang="ja-JP" altLang="en-US" dirty="0">
                <a:latin typeface="Arial"/>
              </a:rPr>
              <a:t>”</a:t>
            </a:r>
            <a:r>
              <a:rPr lang="en-US" dirty="0"/>
              <a:t>)</a:t>
            </a:r>
            <a:r>
              <a:rPr lang="en-US" baseline="30000" dirty="0">
                <a:solidFill>
                  <a:schemeClr val="tx1"/>
                </a:solidFill>
              </a:rPr>
              <a:t>.</a:t>
            </a:r>
            <a:r>
              <a:rPr lang="en-US" baseline="0" dirty="0">
                <a:solidFill>
                  <a:schemeClr val="tx1"/>
                </a:solidFill>
              </a:rPr>
              <a:t> E.g. 100ppm = 10e-4%</a:t>
            </a:r>
            <a:endParaRPr lang="en-US" dirty="0"/>
          </a:p>
          <a:p>
            <a:pPr lvl="1"/>
            <a:r>
              <a:rPr lang="en-US" dirty="0"/>
              <a:t>The receiver needs to </a:t>
            </a:r>
            <a:r>
              <a:rPr lang="ja-JP" altLang="en-US" dirty="0">
                <a:latin typeface="Arial"/>
              </a:rPr>
              <a:t>“</a:t>
            </a:r>
            <a:r>
              <a:rPr lang="en-US" dirty="0"/>
              <a:t>recover</a:t>
            </a:r>
            <a:r>
              <a:rPr lang="ja-JP" altLang="en-US" dirty="0">
                <a:latin typeface="Arial"/>
              </a:rPr>
              <a:t>”</a:t>
            </a:r>
            <a:r>
              <a:rPr lang="en-US" dirty="0"/>
              <a:t> the senders clock from the data stream.</a:t>
            </a:r>
          </a:p>
          <a:p>
            <a:pPr lvl="1"/>
            <a:endParaRPr lang="en-US" dirty="0"/>
          </a:p>
          <a:p>
            <a:pPr lvl="1"/>
            <a:r>
              <a:rPr lang="en-US" dirty="0"/>
              <a:t>Clock</a:t>
            </a:r>
            <a:r>
              <a:rPr lang="en-US" baseline="0" dirty="0"/>
              <a:t> </a:t>
            </a:r>
            <a:r>
              <a:rPr lang="en-US" baseline="0" dirty="0" err="1"/>
              <a:t>recovry</a:t>
            </a:r>
            <a:r>
              <a:rPr lang="en-US" baseline="0" dirty="0"/>
              <a:t> unit: This is a special circuit that takes the incoming signal and determines the clock used by the sender. It does this by examining the frequency and phase of the arriving bits. While the bit pattern could be anything, if there is a strong enough component in the spectrum from the sender’s clock, then the receiver will find it and use it to sample the bits. Examples of clock recovery circuits are: Phase Locked Loops (PLLs) and Delay Locked Loops (DLLs). In some cases, they use a very precise filter called a SAW filter, for surface acoustic wave. In the next slide I’m going to tell you about how we make life easier for the CRU by encoding the clock and the data together before we transmit it.</a:t>
            </a:r>
          </a:p>
          <a:p>
            <a:pPr lvl="1"/>
            <a:endParaRPr lang="en-US" baseline="0" dirty="0"/>
          </a:p>
          <a:p>
            <a:pPr lvl="1"/>
            <a:r>
              <a:rPr lang="en-US" baseline="0" dirty="0"/>
              <a:t>Once the bit has been sampled by the flip-flop, it is placed into a small FIFO. This FIFO is another special circuit to help us take the bit from the sender’s clock domain to the receiver’s clock domain. Why? Because we need to get the bit into the clock domain of the </a:t>
            </a:r>
            <a:r>
              <a:rPr lang="en-US" baseline="0" dirty="0" err="1"/>
              <a:t>reciver</a:t>
            </a:r>
            <a:r>
              <a:rPr lang="en-US" baseline="0" dirty="0"/>
              <a:t> so it can process the packet using its own clock. To do this, the bit is written into the FIFO using the sender’s clock, and read out again using the receiver’s clock. The FIFO is different from the ones we used before where we assumed the clock is the same on both sides. This FIFO is carefully designed to let us do this using two clocks. Once the bit emerges from the other side, it is now in the clock domain of the receiver.  </a:t>
            </a:r>
          </a:p>
          <a:p>
            <a:pPr lvl="1"/>
            <a:endParaRPr lang="en-US" baseline="0" dirty="0"/>
          </a:p>
          <a:p>
            <a:pPr lvl="1"/>
            <a:r>
              <a:rPr lang="en-US" baseline="0" dirty="0"/>
              <a:t>The FIFO is called an ELASTICITY BUFFER and you may be wondering how big it is. At first glance it’s not at all obvious: If we write into it at a faster rate than we read out, we know what happens … it will eventually overflow. In a few </a:t>
            </a:r>
            <a:r>
              <a:rPr lang="en-US" baseline="0" dirty="0" err="1"/>
              <a:t>minuts</a:t>
            </a:r>
            <a:r>
              <a:rPr lang="en-US" baseline="0" dirty="0"/>
              <a:t> I’ll explain how we design the whole system so we never overflow or underflow the elasticity buffer.</a:t>
            </a:r>
          </a:p>
          <a:p>
            <a:pPr lvl="1"/>
            <a:endParaRPr lang="en-US" baseline="0" dirty="0"/>
          </a:p>
          <a:p>
            <a:pPr lvl="1"/>
            <a:endParaRPr lang="en-US" dirty="0"/>
          </a:p>
          <a:p>
            <a:endParaRPr lang="en-US" dirty="0"/>
          </a:p>
        </p:txBody>
      </p:sp>
    </p:spTree>
    <p:extLst>
      <p:ext uri="{BB962C8B-B14F-4D97-AF65-F5344CB8AC3E}">
        <p14:creationId xmlns:p14="http://schemas.microsoft.com/office/powerpoint/2010/main" val="1316639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C8B809-18E0-254C-880C-7B7D96D6DD91}" type="slidenum">
              <a:rPr lang="en-US"/>
              <a:pPr/>
              <a:t>30</a:t>
            </a:fld>
            <a:endParaRPr lang="en-US"/>
          </a:p>
        </p:txBody>
      </p:sp>
      <p:sp>
        <p:nvSpPr>
          <p:cNvPr id="706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r>
              <a:rPr lang="en-US" dirty="0"/>
              <a:t>If the clock was sent SEPARATELY – as it is on the circuit board of a computer</a:t>
            </a:r>
            <a:r>
              <a:rPr lang="en-US" baseline="0" dirty="0"/>
              <a:t> or between different parts of a circuit on a chip –</a:t>
            </a:r>
            <a:r>
              <a:rPr lang="en-US" dirty="0"/>
              <a:t> life would be pretty</a:t>
            </a:r>
            <a:r>
              <a:rPr lang="en-US" baseline="0" dirty="0"/>
              <a:t> simple. We could simply use the clock to feed into a Flip flop and capture the bits in the same clock domain everywhere.</a:t>
            </a:r>
          </a:p>
          <a:p>
            <a:endParaRPr lang="en-US" baseline="0" dirty="0"/>
          </a:p>
          <a:p>
            <a:endParaRPr lang="en-US" dirty="0"/>
          </a:p>
        </p:txBody>
      </p:sp>
    </p:spTree>
    <p:extLst>
      <p:ext uri="{BB962C8B-B14F-4D97-AF65-F5344CB8AC3E}">
        <p14:creationId xmlns:p14="http://schemas.microsoft.com/office/powerpoint/2010/main" val="145664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34BC8-F1CF-464B-8364-360612809F39}" type="slidenum">
              <a:rPr lang="en-US"/>
              <a:pPr/>
              <a:t>31</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r>
              <a:rPr lang="en-US" dirty="0"/>
              <a:t>DC Balance: makes it easy to set the threshold between the 1 and the 0 at the receiver. </a:t>
            </a:r>
          </a:p>
          <a:p>
            <a:endParaRPr lang="en-US" dirty="0"/>
          </a:p>
          <a:p>
            <a:r>
              <a:rPr lang="en-US" dirty="0"/>
              <a:t>Why is the b/w doubled?</a:t>
            </a:r>
          </a:p>
          <a:p>
            <a:r>
              <a:rPr lang="en-US" dirty="0"/>
              <a:t>Consider a stream of all 1’s being sent</a:t>
            </a:r>
            <a:r>
              <a:rPr lang="en-US" baseline="0" dirty="0"/>
              <a:t> by transmitter … twice as many transitions, which means the dominant frequency component of the signal has now been increased. If we are running over a cable and trying to make it as fast as we can, this is a problem – we have now wasted some of the precious b/w. </a:t>
            </a:r>
            <a:endParaRPr lang="en-US" dirty="0"/>
          </a:p>
        </p:txBody>
      </p:sp>
    </p:spTree>
    <p:extLst>
      <p:ext uri="{BB962C8B-B14F-4D97-AF65-F5344CB8AC3E}">
        <p14:creationId xmlns:p14="http://schemas.microsoft.com/office/powerpoint/2010/main" val="389725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482FA9-A225-654B-BC5E-1316BEF26A5F}" type="slidenum">
              <a:rPr lang="en-US"/>
              <a:pPr/>
              <a:t>33</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3687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9F66A-6DAA-0843-A9F2-EEE4630EC51C}" type="slidenum">
              <a:rPr lang="en-US"/>
              <a:pPr/>
              <a:t>34</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p:txBody>
          <a:bodyPr/>
          <a:lstStyle/>
          <a:p>
            <a:r>
              <a:rPr lang="en-US" dirty="0"/>
              <a:t>DRAW Label the FIFO. Label its size, B. Label</a:t>
            </a:r>
            <a:r>
              <a:rPr lang="en-US" baseline="0" dirty="0"/>
              <a:t> the </a:t>
            </a:r>
            <a:r>
              <a:rPr lang="en-US" dirty="0"/>
              <a:t>rates </a:t>
            </a:r>
            <a:r>
              <a:rPr lang="en-US" dirty="0" err="1"/>
              <a:t>R_tx</a:t>
            </a:r>
            <a:r>
              <a:rPr lang="en-US" dirty="0"/>
              <a:t> and </a:t>
            </a:r>
            <a:r>
              <a:rPr lang="en-US" dirty="0" err="1"/>
              <a:t>R_rx</a:t>
            </a:r>
            <a:r>
              <a:rPr lang="en-US" dirty="0"/>
              <a:t> on the links before and after</a:t>
            </a:r>
            <a:r>
              <a:rPr lang="en-US" baseline="0" dirty="0"/>
              <a:t> the FIFO.</a:t>
            </a:r>
          </a:p>
          <a:p>
            <a:endParaRPr lang="en-US" baseline="0" dirty="0"/>
          </a:p>
          <a:p>
            <a:r>
              <a:rPr lang="en-US" baseline="0" dirty="0"/>
              <a:t>The main question we need to answer is: How big should the Elasticity Buffer be? </a:t>
            </a:r>
          </a:p>
          <a:p>
            <a:r>
              <a:rPr lang="en-US" baseline="0" dirty="0"/>
              <a:t>Well, we already know how to answer this question – we can use the same deterministic model we used for playback buffers, and rate and delay guarantees when we learned about packet switching.</a:t>
            </a:r>
            <a:endParaRPr lang="en-US" dirty="0"/>
          </a:p>
          <a:p>
            <a:endParaRPr lang="en-US" dirty="0"/>
          </a:p>
          <a:p>
            <a:r>
              <a:rPr lang="en-US" dirty="0"/>
              <a:t>The key things we need to know are:</a:t>
            </a:r>
          </a:p>
          <a:p>
            <a:r>
              <a:rPr lang="en-US" dirty="0"/>
              <a:t>	1. If</a:t>
            </a:r>
            <a:r>
              <a:rPr lang="en-US" baseline="0" dirty="0"/>
              <a:t> </a:t>
            </a:r>
            <a:r>
              <a:rPr lang="en-US" baseline="0" dirty="0" err="1"/>
              <a:t>R_tx</a:t>
            </a:r>
            <a:r>
              <a:rPr lang="en-US" baseline="0" dirty="0"/>
              <a:t> &gt; </a:t>
            </a:r>
            <a:r>
              <a:rPr lang="en-US" baseline="0" dirty="0" err="1"/>
              <a:t>R_rx</a:t>
            </a:r>
            <a:r>
              <a:rPr lang="en-US" baseline="0" dirty="0"/>
              <a:t>, we risk overflowing the buffer. Therefore, we will insert a short </a:t>
            </a:r>
            <a:r>
              <a:rPr lang="en-US" baseline="0" dirty="0" err="1"/>
              <a:t>interpacket</a:t>
            </a:r>
            <a:r>
              <a:rPr lang="en-US" baseline="0" dirty="0"/>
              <a:t> gap between transmitted packets so the buffer can drain again.</a:t>
            </a:r>
          </a:p>
          <a:p>
            <a:r>
              <a:rPr lang="en-US" baseline="0" dirty="0"/>
              <a:t>	2. If </a:t>
            </a:r>
            <a:r>
              <a:rPr lang="en-US" baseline="0" dirty="0" err="1"/>
              <a:t>R_rx</a:t>
            </a:r>
            <a:r>
              <a:rPr lang="en-US" baseline="0" dirty="0"/>
              <a:t> &gt; </a:t>
            </a:r>
            <a:r>
              <a:rPr lang="en-US" baseline="0" dirty="0" err="1"/>
              <a:t>R_tx</a:t>
            </a:r>
            <a:r>
              <a:rPr lang="en-US" baseline="0" dirty="0"/>
              <a:t>, we risk </a:t>
            </a:r>
            <a:r>
              <a:rPr lang="en-US" baseline="0" dirty="0" err="1"/>
              <a:t>underflowing</a:t>
            </a:r>
            <a:r>
              <a:rPr lang="en-US" baseline="0" dirty="0"/>
              <a:t> the buffer in the middle of a packet. In other words, we read from the FIFO and there is nothing there and we end up with a hole in a packet. Not good. Therefore, we will WAIT until the buffer has got enough data in it before reading it, so that it doesn’t go empty before the end of the packet.</a:t>
            </a:r>
          </a:p>
          <a:p>
            <a:endParaRPr lang="en-US" baseline="0" dirty="0"/>
          </a:p>
        </p:txBody>
      </p:sp>
    </p:spTree>
    <p:extLst>
      <p:ext uri="{BB962C8B-B14F-4D97-AF65-F5344CB8AC3E}">
        <p14:creationId xmlns:p14="http://schemas.microsoft.com/office/powerpoint/2010/main" val="7532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B19BF-440B-674D-9CB5-DAA817D0A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4BE8A-AD43-164A-957A-146C6603F825}"/>
              </a:ext>
            </a:extLst>
          </p:cNvPr>
          <p:cNvSpPr>
            <a:spLocks noGrp="1"/>
          </p:cNvSpPr>
          <p:nvPr>
            <p:ph type="body" idx="1"/>
          </p:nvPr>
        </p:nvSpPr>
        <p:spPr/>
        <p:txBody>
          <a:bodyPr/>
          <a:lstStyle/>
          <a:p>
            <a:r>
              <a:rPr lang="en-US" altLang="en-US" sz="3200">
                <a:latin typeface="Times New Roman" panose="02020603050405020304" pitchFamily="18" charset="0"/>
                <a:ea typeface="ＭＳ Ｐゴシック" panose="020B0600070205080204" pitchFamily="34" charset="-128"/>
              </a:rPr>
              <a:t>The next layer up is, for us, the most important layer: the Network layer.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The network layer’s job is to deliver packets end-to-end across the Internet from the source to the destination.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A packet is an important basic building block in networks. A packet is the name we give to a self-contained collection of data, plus a header that describes what the data is, where it is going and where it came from. You will often see packets drawn like this: &lt;draw a packet with header and data&gt;</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Network layer packets are called datagrams. They consist of some data and a head containing the “To” and “From” addresses – just like we put the “To:” and “From” addresses on a letter. &lt;Draw a datagram with To/From addresses&gt;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The Network hands the datagram to the Link Layer below &lt;click to wipe arrows down&gt;, telling it to send the datagram over the first link. In other words, the Link Layer is providing a *service* to the Network Layer. Essentially, the Link Layer says: “if you give me a datagram to send, I will transmit it over one link for you”.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At the other end of the link is a router. The Link Layer of the router accepts the datagram from the link, and hands it up to the Network Layer in the router. The Network Layer on the router examines the destination address of the datagram, and is responsible for routing the datagram one hop at a time towards its eventual destination. It does this by sending to the Link Layer again, to carry it over the next link. And so on until it reaches the Network Layer at the destination. &lt;sequence of clicks shows the steps&gt;</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Notice that the Network Layer does not need to concern itself with *how* the Link Layer sends the datagram over the link. In fact, different Link Layers work in very different ways; Ethernet and WiFi are clearly very different. This separation of concerns between the Network Layer and the Link Layer allows each to focus on its job, without worrying about how the other layer works. It also means that a single Network Layer has a common way to talk to many different Link Layers by simply handing them datagrams to send. This separation of concerns is made possibly by the modularity of each layer and a common well-defined API to the layer below. </a:t>
            </a:r>
          </a:p>
          <a:p>
            <a:endParaRPr lang="en-US" altLang="en-US" sz="3200">
              <a:latin typeface="Times New Roman" panose="02020603050405020304" pitchFamily="18"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4CD12D2F-24B7-1C48-AC57-006FBD15B9CB}"/>
              </a:ext>
            </a:extLst>
          </p:cNvPr>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BD5B48B-C4CD-F44C-8455-B1D8CC82907B}" type="slidenum">
              <a:rPr lang="en-US" altLang="en-US" sz="1100">
                <a:latin typeface="Times New Roman" panose="02020603050405020304" pitchFamily="18" charset="0"/>
              </a:rPr>
              <a:pPr/>
              <a:t>3</a:t>
            </a:fld>
            <a:endParaRPr lang="en-US" altLang="en-US" sz="1100">
              <a:latin typeface="Times New Roman" panose="02020603050405020304" pitchFamily="18" charset="0"/>
            </a:endParaRPr>
          </a:p>
        </p:txBody>
      </p:sp>
    </p:spTree>
    <p:extLst>
      <p:ext uri="{BB962C8B-B14F-4D97-AF65-F5344CB8AC3E}">
        <p14:creationId xmlns:p14="http://schemas.microsoft.com/office/powerpoint/2010/main" val="4238574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A6737-DC26-2846-A86E-277553EC02ED}" type="slidenum">
              <a:rPr lang="en-US"/>
              <a:pPr/>
              <a:t>35</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6803" name="Rectangle 3"/>
          <p:cNvSpPr>
            <a:spLocks noGrp="1" noChangeArrowheads="1"/>
          </p:cNvSpPr>
          <p:nvPr>
            <p:ph type="body" idx="1"/>
          </p:nvPr>
        </p:nvSpPr>
        <p:spPr/>
        <p:txBody>
          <a:bodyPr/>
          <a:lstStyle/>
          <a:p>
            <a:r>
              <a:rPr lang="en-US" dirty="0"/>
              <a:t>First, consider the case where the senders clock is faster than the receivers clock,</a:t>
            </a:r>
            <a:r>
              <a:rPr lang="en-US" baseline="0" dirty="0"/>
              <a:t> i.e. </a:t>
            </a:r>
            <a:r>
              <a:rPr lang="en-US" dirty="0" err="1"/>
              <a:t>R_tx</a:t>
            </a:r>
            <a:r>
              <a:rPr lang="en-US" dirty="0"/>
              <a:t> &gt; </a:t>
            </a:r>
            <a:r>
              <a:rPr lang="en-US" dirty="0" err="1"/>
              <a:t>R_rx</a:t>
            </a:r>
            <a:r>
              <a:rPr lang="en-US" dirty="0"/>
              <a:t>.</a:t>
            </a:r>
          </a:p>
          <a:p>
            <a:r>
              <a:rPr lang="en-US" dirty="0"/>
              <a:t>AT some point, if</a:t>
            </a:r>
            <a:r>
              <a:rPr lang="en-US" baseline="0" dirty="0"/>
              <a:t> we don’t do anything, the buffer must reach its maximum and then overflow. We can prevent that by putting in an IPG. DRAW IT: </a:t>
            </a:r>
            <a:r>
              <a:rPr lang="en-US" baseline="0" dirty="0" err="1"/>
              <a:t>horizonal</a:t>
            </a:r>
            <a:r>
              <a:rPr lang="en-US" baseline="0" dirty="0"/>
              <a:t> transmitted bits, and the received bits will catch up. </a:t>
            </a:r>
          </a:p>
          <a:p>
            <a:r>
              <a:rPr lang="en-US" baseline="0" dirty="0"/>
              <a:t>This means there is a minimum IPG we can tolerate, so we can be sure to deplete our buffer far enough before the next packet starts to arrive.</a:t>
            </a:r>
          </a:p>
          <a:p>
            <a:endParaRPr lang="en-US" baseline="0" dirty="0"/>
          </a:p>
          <a:p>
            <a:r>
              <a:rPr lang="en-US" baseline="0" dirty="0"/>
              <a:t>Now consider what happens in the case where the senders clock is slower than the receivers clock, i.e. </a:t>
            </a:r>
            <a:r>
              <a:rPr lang="en-US" baseline="0" dirty="0" err="1"/>
              <a:t>R_rx</a:t>
            </a:r>
            <a:r>
              <a:rPr lang="en-US" baseline="0" dirty="0"/>
              <a:t> &gt; </a:t>
            </a:r>
            <a:r>
              <a:rPr lang="en-US" baseline="0" dirty="0" err="1"/>
              <a:t>R_tx</a:t>
            </a:r>
            <a:r>
              <a:rPr lang="en-US" baseline="0" dirty="0"/>
              <a:t>.</a:t>
            </a:r>
          </a:p>
          <a:p>
            <a:r>
              <a:rPr lang="en-US" baseline="0" dirty="0"/>
              <a:t>At some point, the buffer will go empty. MARK crossing point. We therefore let the buffer accumulate some bits first, before the packet starts, to let the buffer have enough of a reservoir to not go empty before the packet ends. This limits the size of the packet we can have for a given clock tolerance: It tells us how long we can go without replenishing our reserve of bits.</a:t>
            </a:r>
            <a:endParaRPr lang="en-US" dirty="0"/>
          </a:p>
        </p:txBody>
      </p:sp>
    </p:spTree>
    <p:extLst>
      <p:ext uri="{BB962C8B-B14F-4D97-AF65-F5344CB8AC3E}">
        <p14:creationId xmlns:p14="http://schemas.microsoft.com/office/powerpoint/2010/main" val="2655562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CB442-4BE2-5649-8F82-5198053C1323}" type="slidenum">
              <a:rPr lang="en-US"/>
              <a:pPr/>
              <a:t>36</a:t>
            </a:fld>
            <a:endParaRPr lang="en-US"/>
          </a:p>
        </p:txBody>
      </p:sp>
      <p:sp>
        <p:nvSpPr>
          <p:cNvPr id="778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079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7F8F4-6524-F941-9185-5535038CC976}" type="slidenum">
              <a:rPr lang="en-US"/>
              <a:pPr/>
              <a:t>37</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8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7391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16BCB-5895-8746-837A-DCF7D53865FD}" type="slidenum">
              <a:rPr lang="en-US"/>
              <a:pPr/>
              <a:t>38</a:t>
            </a:fld>
            <a:endParaRPr lang="en-US"/>
          </a:p>
        </p:txBody>
      </p:sp>
      <p:sp>
        <p:nvSpPr>
          <p:cNvPr id="79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371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000071-EFA8-3C45-8DFD-8E8BB99D6F5E}" type="slidenum">
              <a:rPr lang="en-US"/>
              <a:pPr/>
              <a:t>39</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65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a:t>
            </a:fld>
            <a:endParaRPr lang="en-US"/>
          </a:p>
        </p:txBody>
      </p:sp>
    </p:spTree>
    <p:extLst>
      <p:ext uri="{BB962C8B-B14F-4D97-AF65-F5344CB8AC3E}">
        <p14:creationId xmlns:p14="http://schemas.microsoft.com/office/powerpoint/2010/main" val="385579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a:t>
            </a:r>
            <a:r>
              <a:rPr lang="en-US" baseline="0" dirty="0"/>
              <a:t> RFCs assume byte order is Big-Endian (</a:t>
            </a:r>
            <a:r>
              <a:rPr lang="en-US" baseline="0" dirty="0" err="1"/>
              <a:t>MSByte</a:t>
            </a:r>
            <a:r>
              <a:rPr lang="en-US" baseline="0" dirty="0"/>
              <a:t> first), as described in RFC1700/STD2. However, Ethernet is bit little-endian (</a:t>
            </a:r>
            <a:r>
              <a:rPr lang="en-US" baseline="0" dirty="0" err="1"/>
              <a:t>Lsbit</a:t>
            </a:r>
            <a:r>
              <a:rPr lang="en-US" baseline="0" dirty="0"/>
              <a:t> sent first on the wire).</a:t>
            </a:r>
          </a:p>
          <a:p>
            <a:endParaRPr lang="en-US" baseline="0" dirty="0"/>
          </a:p>
          <a:p>
            <a:r>
              <a:rPr lang="en-US" baseline="0" dirty="0"/>
              <a:t>Why isn’t the wave measured by the oscilloscope perfectly square?</a:t>
            </a:r>
          </a:p>
          <a:p>
            <a:r>
              <a:rPr lang="en-US" baseline="0" dirty="0"/>
              <a:t>But why is it the same each time the signal is sent? (</a:t>
            </a:r>
            <a:r>
              <a:rPr lang="en-US" baseline="0" dirty="0" err="1"/>
              <a:t>repeatible</a:t>
            </a:r>
            <a:r>
              <a:rPr lang="en-US" baseline="0" dirty="0"/>
              <a:t> because </a:t>
            </a:r>
            <a:r>
              <a:rPr lang="en-US" baseline="0" dirty="0" err="1"/>
              <a:t>memoriless</a:t>
            </a:r>
            <a:r>
              <a:rPr lang="en-US" baseline="0" dirty="0"/>
              <a:t>, LTI system, and in this case very little noise).</a:t>
            </a: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7</a:t>
            </a:fld>
            <a:endParaRPr lang="en-US"/>
          </a:p>
        </p:txBody>
      </p:sp>
    </p:spTree>
    <p:extLst>
      <p:ext uri="{BB962C8B-B14F-4D97-AF65-F5344CB8AC3E}">
        <p14:creationId xmlns:p14="http://schemas.microsoft.com/office/powerpoint/2010/main" val="1818282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 FO link, the laser can turn on and off faster (i.e. the transition is faster), hence the data rate is faster. However, the propagation speed is about the same. </a:t>
            </a: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10</a:t>
            </a:fld>
            <a:endParaRPr lang="en-US"/>
          </a:p>
        </p:txBody>
      </p:sp>
    </p:spTree>
    <p:extLst>
      <p:ext uri="{BB962C8B-B14F-4D97-AF65-F5344CB8AC3E}">
        <p14:creationId xmlns:p14="http://schemas.microsoft.com/office/powerpoint/2010/main" val="60063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Wikipedia: </a:t>
            </a:r>
            <a:r>
              <a:rPr lang="en-US" sz="1200" b="0" i="0" kern="1200" dirty="0">
                <a:solidFill>
                  <a:schemeClr val="tx1"/>
                </a:solidFill>
                <a:effectLst/>
                <a:latin typeface="+mn-lt"/>
                <a:ea typeface="+mn-ea"/>
                <a:cs typeface="+mn-cs"/>
              </a:rPr>
              <a:t>In 1880 </a:t>
            </a:r>
            <a:r>
              <a:rPr lang="en-US" sz="1200" b="0" i="0" u="none" strike="noStrike" kern="1200" dirty="0">
                <a:solidFill>
                  <a:schemeClr val="tx1"/>
                </a:solidFill>
                <a:effectLst/>
                <a:latin typeface="+mn-lt"/>
                <a:ea typeface="+mn-ea"/>
                <a:cs typeface="+mn-cs"/>
                <a:hlinkClick r:id="rId3" tooltip="Alexander Graham Bell"/>
              </a:rPr>
              <a:t>Alexander Graham Bell</a:t>
            </a:r>
            <a:r>
              <a:rPr lang="en-US" sz="1200" b="0" i="0" kern="1200" dirty="0">
                <a:solidFill>
                  <a:schemeClr val="tx1"/>
                </a:solidFill>
                <a:effectLst/>
                <a:latin typeface="+mn-lt"/>
                <a:ea typeface="+mn-ea"/>
                <a:cs typeface="+mn-cs"/>
              </a:rPr>
              <a:t> and his assistant </a:t>
            </a:r>
            <a:r>
              <a:rPr lang="en-US" sz="1200" b="0" i="0" u="none" strike="noStrike" kern="1200" dirty="0">
                <a:solidFill>
                  <a:schemeClr val="tx1"/>
                </a:solidFill>
                <a:effectLst/>
                <a:latin typeface="+mn-lt"/>
                <a:ea typeface="+mn-ea"/>
                <a:cs typeface="+mn-cs"/>
                <a:hlinkClick r:id="rId4" tooltip="Charles Sumner Tainter"/>
              </a:rPr>
              <a:t>Charles Sumner Tainter</a:t>
            </a:r>
            <a:r>
              <a:rPr lang="en-US" sz="1200" b="0" i="0" kern="1200" dirty="0">
                <a:solidFill>
                  <a:schemeClr val="tx1"/>
                </a:solidFill>
                <a:effectLst/>
                <a:latin typeface="+mn-lt"/>
                <a:ea typeface="+mn-ea"/>
                <a:cs typeface="+mn-cs"/>
              </a:rPr>
              <a:t> created a very early precursor to fiber-optic communications, the </a:t>
            </a:r>
            <a:r>
              <a:rPr lang="en-US" sz="1200" b="0" i="0" u="none" strike="noStrike" kern="1200" dirty="0">
                <a:solidFill>
                  <a:schemeClr val="tx1"/>
                </a:solidFill>
                <a:effectLst/>
                <a:latin typeface="+mn-lt"/>
                <a:ea typeface="+mn-ea"/>
                <a:cs typeface="+mn-cs"/>
                <a:hlinkClick r:id="rId5" tooltip="Photophone"/>
              </a:rPr>
              <a:t>Photophone</a:t>
            </a:r>
            <a:r>
              <a:rPr lang="en-US" sz="1200" b="0" i="0" kern="1200" dirty="0">
                <a:solidFill>
                  <a:schemeClr val="tx1"/>
                </a:solidFill>
                <a:effectLst/>
                <a:latin typeface="+mn-lt"/>
                <a:ea typeface="+mn-ea"/>
                <a:cs typeface="+mn-cs"/>
              </a:rPr>
              <a:t>, at Bell's newly established </a:t>
            </a:r>
            <a:r>
              <a:rPr lang="en-US" sz="1200" b="0" i="0" u="none" strike="noStrike" kern="1200" dirty="0">
                <a:solidFill>
                  <a:schemeClr val="tx1"/>
                </a:solidFill>
                <a:effectLst/>
                <a:latin typeface="+mn-lt"/>
                <a:ea typeface="+mn-ea"/>
                <a:cs typeface="+mn-cs"/>
                <a:hlinkClick r:id="rId6" tooltip="Volta Laboratory and Bureau"/>
              </a:rPr>
              <a:t>Volta Laboratory</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hlinkClick r:id="rId7" tooltip="Washington, D.C."/>
              </a:rPr>
              <a:t>Washington, D.C.</a:t>
            </a:r>
            <a:r>
              <a:rPr lang="en-US" sz="1200" b="0" i="0" kern="1200" dirty="0">
                <a:solidFill>
                  <a:schemeClr val="tx1"/>
                </a:solidFill>
                <a:effectLst/>
                <a:latin typeface="+mn-lt"/>
                <a:ea typeface="+mn-ea"/>
                <a:cs typeface="+mn-cs"/>
              </a:rPr>
              <a:t> Bell considered it his most important invention. The device allowed for the </a:t>
            </a:r>
            <a:r>
              <a:rPr lang="en-US" sz="1200" b="0" i="0" u="none" strike="noStrike" kern="1200" dirty="0">
                <a:solidFill>
                  <a:schemeClr val="tx1"/>
                </a:solidFill>
                <a:effectLst/>
                <a:latin typeface="+mn-lt"/>
                <a:ea typeface="+mn-ea"/>
                <a:cs typeface="+mn-cs"/>
                <a:hlinkClick r:id="rId8" tooltip="Transmission (telecommunications)"/>
              </a:rPr>
              <a:t>transmission</a:t>
            </a:r>
            <a:r>
              <a:rPr lang="en-US" sz="1200" b="0" i="0" kern="1200" dirty="0">
                <a:solidFill>
                  <a:schemeClr val="tx1"/>
                </a:solidFill>
                <a:effectLst/>
                <a:latin typeface="+mn-lt"/>
                <a:ea typeface="+mn-ea"/>
                <a:cs typeface="+mn-cs"/>
              </a:rPr>
              <a:t> of sound on a beam of light. On June 3, 1880, Bell conducted the world's first wireless </a:t>
            </a:r>
            <a:r>
              <a:rPr lang="en-US" sz="1200" b="0" i="0" u="none" strike="noStrike" kern="1200" dirty="0">
                <a:solidFill>
                  <a:schemeClr val="tx1"/>
                </a:solidFill>
                <a:effectLst/>
                <a:latin typeface="+mn-lt"/>
                <a:ea typeface="+mn-ea"/>
                <a:cs typeface="+mn-cs"/>
                <a:hlinkClick r:id="rId9" tooltip="Telephone"/>
              </a:rPr>
              <a:t>telephone</a:t>
            </a:r>
            <a:r>
              <a:rPr lang="en-US" sz="1200" b="0" i="0" kern="1200" dirty="0">
                <a:solidFill>
                  <a:schemeClr val="tx1"/>
                </a:solidFill>
                <a:effectLst/>
                <a:latin typeface="+mn-lt"/>
                <a:ea typeface="+mn-ea"/>
                <a:cs typeface="+mn-cs"/>
              </a:rPr>
              <a:t> transmission between two buildings, some 213 meters apart</a:t>
            </a:r>
            <a:endParaRPr lang="en-US" dirty="0"/>
          </a:p>
        </p:txBody>
      </p:sp>
      <p:sp>
        <p:nvSpPr>
          <p:cNvPr id="4" name="Slide Number Placeholder 3"/>
          <p:cNvSpPr>
            <a:spLocks noGrp="1"/>
          </p:cNvSpPr>
          <p:nvPr>
            <p:ph type="sldNum" sz="quarter" idx="5"/>
          </p:nvPr>
        </p:nvSpPr>
        <p:spPr/>
        <p:txBody>
          <a:bodyPr/>
          <a:lstStyle/>
          <a:p>
            <a:fld id="{4F44D66D-4559-BC48-9C9F-18B947EAC41D}" type="slidenum">
              <a:rPr lang="en-US" smtClean="0"/>
              <a:t>11</a:t>
            </a:fld>
            <a:endParaRPr lang="en-US"/>
          </a:p>
        </p:txBody>
      </p:sp>
    </p:spTree>
    <p:extLst>
      <p:ext uri="{BB962C8B-B14F-4D97-AF65-F5344CB8AC3E}">
        <p14:creationId xmlns:p14="http://schemas.microsoft.com/office/powerpoint/2010/main" val="307633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 FO link, the laser can turn on and off faster (i.e. the transition is faster), hence the data rate is faster. However, the propagation speed is about the same. </a:t>
            </a: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12</a:t>
            </a:fld>
            <a:endParaRPr lang="en-US"/>
          </a:p>
        </p:txBody>
      </p:sp>
    </p:spTree>
    <p:extLst>
      <p:ext uri="{BB962C8B-B14F-4D97-AF65-F5344CB8AC3E}">
        <p14:creationId xmlns:p14="http://schemas.microsoft.com/office/powerpoint/2010/main" val="178837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 What happens if we put the “bits” closer and closer together?</a:t>
            </a:r>
          </a:p>
          <a:p>
            <a:r>
              <a:rPr lang="en-US" dirty="0"/>
              <a:t>Ultimately limited</a:t>
            </a:r>
            <a:r>
              <a:rPr lang="en-US" baseline="0" dirty="0"/>
              <a:t> by how close they fit together, which is determined by the maximum rate of change of the medium, which is characterized by its </a:t>
            </a:r>
            <a:r>
              <a:rPr lang="en-US" u="sng" baseline="0" dirty="0"/>
              <a:t>bandwidth</a:t>
            </a:r>
            <a:r>
              <a:rPr lang="en-US" baseline="0" dirty="0"/>
              <a:t>.</a:t>
            </a:r>
          </a:p>
          <a:p>
            <a:endParaRPr lang="en-US" baseline="0" dirty="0"/>
          </a:p>
          <a:p>
            <a:pPr marL="0" indent="0">
              <a:buNone/>
            </a:pPr>
            <a:r>
              <a:rPr lang="en-US" dirty="0"/>
              <a:t>Q: If we can’t put them closer together, how can we increase the number bits of information transmitted per second?</a:t>
            </a:r>
          </a:p>
          <a:p>
            <a:pPr marL="0" indent="0">
              <a:buNone/>
            </a:pPr>
            <a:r>
              <a:rPr lang="en-US" dirty="0"/>
              <a:t>We could, for example, carry more bits</a:t>
            </a:r>
            <a:r>
              <a:rPr lang="en-US" baseline="0" dirty="0"/>
              <a:t> at a time by using different levels. E.g. 4 levels to represent two bits, etc.</a:t>
            </a:r>
          </a:p>
          <a:p>
            <a:pPr marL="0" inden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Q: What other factors limit the number of bits per second we can transmit?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Ultimately, our ability to distinguish</a:t>
            </a:r>
            <a:r>
              <a:rPr lang="en-US" baseline="0" dirty="0"/>
              <a:t> one bit from another. i.e. limited by NOISE and BANDWIDTH</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13</a:t>
            </a:fld>
            <a:endParaRPr lang="en-US"/>
          </a:p>
        </p:txBody>
      </p:sp>
    </p:spTree>
    <p:extLst>
      <p:ext uri="{BB962C8B-B14F-4D97-AF65-F5344CB8AC3E}">
        <p14:creationId xmlns:p14="http://schemas.microsoft.com/office/powerpoint/2010/main" val="6263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1937 thesis, aged 21, created the foundation for digital circuits and therefore computers. </a:t>
            </a:r>
          </a:p>
          <a:p>
            <a:r>
              <a:rPr lang="en-US" dirty="0"/>
              <a:t>His 1948 Bell Systems Journal Memorandum</a:t>
            </a:r>
            <a:r>
              <a:rPr lang="en-US" baseline="0" dirty="0"/>
              <a:t> described his work in WW2</a:t>
            </a:r>
          </a:p>
          <a:p>
            <a:r>
              <a:rPr lang="en-US" baseline="0" dirty="0"/>
              <a:t>MIT faculty 1956-1978</a:t>
            </a:r>
          </a:p>
          <a:p>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14</a:t>
            </a:fld>
            <a:endParaRPr lang="en-US"/>
          </a:p>
        </p:txBody>
      </p:sp>
    </p:spTree>
    <p:extLst>
      <p:ext uri="{BB962C8B-B14F-4D97-AF65-F5344CB8AC3E}">
        <p14:creationId xmlns:p14="http://schemas.microsoft.com/office/powerpoint/2010/main" val="188432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302794-B687-A04C-B7E9-69647BC390CA}" type="datetimeFigureOut">
              <a:rPr lang="en-US" smtClean="0"/>
              <a:t>10/23/20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201502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02794-B687-A04C-B7E9-69647BC390CA}" type="datetimeFigureOut">
              <a:rPr lang="en-US" smtClean="0"/>
              <a:t>10/23/20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62123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02794-B687-A04C-B7E9-69647BC390CA}" type="datetimeFigureOut">
              <a:rPr lang="en-US" smtClean="0"/>
              <a:t>10/23/20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84314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4950"/>
              <a:t>Title Text</a:t>
            </a:r>
          </a:p>
        </p:txBody>
      </p:sp>
      <p:sp>
        <p:nvSpPr>
          <p:cNvPr id="12" name="Shape 12"/>
          <p:cNvSpPr>
            <a:spLocks noGrp="1"/>
          </p:cNvSpPr>
          <p:nvPr>
            <p:ph type="body" idx="1"/>
          </p:nvPr>
        </p:nvSpPr>
        <p:spPr>
          <a:prstGeom prst="rect">
            <a:avLst/>
          </a:prstGeom>
        </p:spPr>
        <p:txBody>
          <a:bodyPr/>
          <a:lstStyle>
            <a:lvl2pPr marL="800100" indent="-228600">
              <a:buFont typeface="Lucida Grande"/>
              <a:buChar char="►"/>
              <a:defRPr sz="2100"/>
            </a:lvl2pPr>
            <a:lvl3pPr marL="1095375" indent="-190500">
              <a:buChar char="-"/>
              <a:defRPr sz="1650"/>
            </a:lvl3pPr>
            <a:lvl4pPr marL="1428750" indent="-190500">
              <a:buChar char="-"/>
              <a:defRPr sz="1650"/>
            </a:lvl4pPr>
            <a:lvl5pPr marL="1762125" indent="-190500">
              <a:buChar char="-"/>
              <a:defRPr sz="1650"/>
            </a:lvl5pPr>
          </a:lstStyle>
          <a:p>
            <a:pPr lvl="0">
              <a:defRPr sz="1800"/>
            </a:pPr>
            <a:r>
              <a:rPr sz="2400"/>
              <a:t>Body Level One</a:t>
            </a:r>
          </a:p>
          <a:p>
            <a:pPr lvl="1">
              <a:defRPr sz="1800"/>
            </a:pPr>
            <a:r>
              <a:rPr sz="2100"/>
              <a:t>Body Level Two</a:t>
            </a:r>
          </a:p>
          <a:p>
            <a:pPr lvl="2">
              <a:defRPr sz="1800"/>
            </a:pPr>
            <a:r>
              <a:rPr sz="1650"/>
              <a:t>Body Level Three</a:t>
            </a:r>
          </a:p>
          <a:p>
            <a:pPr lvl="3">
              <a:defRPr sz="1800"/>
            </a:pPr>
            <a:r>
              <a:rPr sz="1650"/>
              <a:t>Body Level Four</a:t>
            </a:r>
          </a:p>
          <a:p>
            <a:pPr lvl="4">
              <a:defRPr sz="1800"/>
            </a:pPr>
            <a:r>
              <a:rPr sz="1650"/>
              <a:t>Body Level Five</a:t>
            </a:r>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5666419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02794-B687-A04C-B7E9-69647BC390CA}" type="datetimeFigureOut">
              <a:rPr lang="en-US" smtClean="0"/>
              <a:t>10/23/20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3324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02794-B687-A04C-B7E9-69647BC390CA}" type="datetimeFigureOut">
              <a:rPr lang="en-US" smtClean="0"/>
              <a:t>10/23/20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74120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302794-B687-A04C-B7E9-69647BC390CA}" type="datetimeFigureOut">
              <a:rPr lang="en-US" smtClean="0"/>
              <a:t>10/23/20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72521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302794-B687-A04C-B7E9-69647BC390CA}" type="datetimeFigureOut">
              <a:rPr lang="en-US" smtClean="0"/>
              <a:t>10/23/20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72168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302794-B687-A04C-B7E9-69647BC390CA}" type="datetimeFigureOut">
              <a:rPr lang="en-US" smtClean="0"/>
              <a:t>10/23/20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11928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02794-B687-A04C-B7E9-69647BC390CA}" type="datetimeFigureOut">
              <a:rPr lang="en-US" smtClean="0"/>
              <a:t>10/23/20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202761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302794-B687-A04C-B7E9-69647BC390CA}" type="datetimeFigureOut">
              <a:rPr lang="en-US" smtClean="0"/>
              <a:t>10/23/20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829735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302794-B687-A04C-B7E9-69647BC390CA}" type="datetimeFigureOut">
              <a:rPr lang="en-US" smtClean="0"/>
              <a:t>10/23/20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39312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02794-B687-A04C-B7E9-69647BC390CA}" type="datetimeFigureOut">
              <a:rPr lang="en-US" smtClean="0"/>
              <a:t>10/23/20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A254B-4937-BF4D-9003-F93A9161723F}" type="slidenum">
              <a:rPr lang="en-US" smtClean="0"/>
              <a:t>‹#›</a:t>
            </a:fld>
            <a:endParaRPr lang="en-US"/>
          </a:p>
        </p:txBody>
      </p:sp>
      <p:sp>
        <p:nvSpPr>
          <p:cNvPr id="7" name="Rectangle 3">
            <a:extLst>
              <a:ext uri="{FF2B5EF4-FFF2-40B4-BE49-F238E27FC236}">
                <a16:creationId xmlns:a16="http://schemas.microsoft.com/office/drawing/2014/main" id="{2440EC98-1DD1-9949-AD49-D6A476D9FCA1}"/>
              </a:ext>
            </a:extLst>
          </p:cNvPr>
          <p:cNvSpPr txBox="1">
            <a:spLocks noChangeArrowheads="1"/>
          </p:cNvSpPr>
          <p:nvPr userDrawn="1"/>
        </p:nvSpPr>
        <p:spPr>
          <a:xfrm>
            <a:off x="78057" y="6447232"/>
            <a:ext cx="4632960" cy="388620"/>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bg1">
                    <a:lumMod val="75000"/>
                  </a:schemeClr>
                </a:solidFill>
              </a:rPr>
              <a:t>CS144, Stanford University</a:t>
            </a:r>
            <a:endParaRPr lang="en-US" dirty="0">
              <a:solidFill>
                <a:schemeClr val="bg1">
                  <a:lumMod val="75000"/>
                </a:schemeClr>
              </a:solidFill>
            </a:endParaRPr>
          </a:p>
        </p:txBody>
      </p:sp>
    </p:spTree>
    <p:extLst>
      <p:ext uri="{BB962C8B-B14F-4D97-AF65-F5344CB8AC3E}">
        <p14:creationId xmlns:p14="http://schemas.microsoft.com/office/powerpoint/2010/main" val="1470022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yc5bgpY86c"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dyc5bgpY86c" TargetMode="External"/><Relationship Id="rId2" Type="http://schemas.openxmlformats.org/officeDocument/2006/relationships/slideLayout" Target="../slideLayouts/slideLayout12.xml"/><Relationship Id="rId1" Type="http://schemas.openxmlformats.org/officeDocument/2006/relationships/video" Target="https://www.youtube.com/embed/dyc5bgpY86c?feature=oembed"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aiff"/><Relationship Id="rId1" Type="http://schemas.microsoft.com/office/2007/relationships/media" Target="../media/media1.aiff"/><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chart" Target="../charts/chart2.xm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hart" Target="../charts/chart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90.png"/></Relationships>
</file>

<file path=ppt/slides/_rels/slide2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6.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7.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8.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990600"/>
            <a:ext cx="10363200" cy="1143000"/>
          </a:xfrm>
        </p:spPr>
        <p:txBody>
          <a:bodyPr>
            <a:normAutofit fontScale="90000"/>
          </a:bodyPr>
          <a:lstStyle/>
          <a:p>
            <a:r>
              <a:rPr lang="en-US" sz="4251" dirty="0"/>
              <a:t>CS144</a:t>
            </a:r>
            <a:br>
              <a:rPr lang="en-US" sz="4251" dirty="0"/>
            </a:br>
            <a:r>
              <a:rPr lang="en-US" sz="4251" dirty="0"/>
              <a:t>An Introduction to Computer Networks</a:t>
            </a:r>
          </a:p>
        </p:txBody>
      </p:sp>
      <p:sp>
        <p:nvSpPr>
          <p:cNvPr id="2051" name="Rectangle 3"/>
          <p:cNvSpPr>
            <a:spLocks noGrp="1" noChangeArrowheads="1"/>
          </p:cNvSpPr>
          <p:nvPr>
            <p:ph type="subTitle" idx="1"/>
          </p:nvPr>
        </p:nvSpPr>
        <p:spPr>
          <a:xfrm>
            <a:off x="1828800" y="2691135"/>
            <a:ext cx="8534400" cy="1752600"/>
          </a:xfrm>
        </p:spPr>
        <p:txBody>
          <a:bodyPr/>
          <a:lstStyle/>
          <a:p>
            <a:r>
              <a:rPr lang="en-US" sz="4400" dirty="0"/>
              <a:t>The Link Layer</a:t>
            </a:r>
          </a:p>
          <a:p>
            <a:r>
              <a:rPr lang="en-US" sz="3600" i="1" dirty="0"/>
              <a:t>aka Physical Layer</a:t>
            </a:r>
          </a:p>
        </p:txBody>
      </p:sp>
      <p:pic>
        <p:nvPicPr>
          <p:cNvPr id="10" name="Picture 12" descr="SU_Seal_Blk_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5219700"/>
            <a:ext cx="1397000" cy="1295400"/>
          </a:xfrm>
          <a:prstGeom prst="rect">
            <a:avLst/>
          </a:prstGeom>
          <a:noFill/>
          <a:ln>
            <a:noFill/>
          </a:ln>
          <a:effectLst>
            <a:outerShdw blurRad="50800" dist="38100" dir="8100000" algn="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1612901" y="5331031"/>
            <a:ext cx="7133167" cy="10726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09608" tIns="54804" rIns="109608" bIns="54804">
            <a:spAutoFit/>
          </a:bodyPr>
          <a:lstStyle/>
          <a:p>
            <a:r>
              <a:rPr lang="en-US" sz="2417" b="1" dirty="0">
                <a:solidFill>
                  <a:srgbClr val="000099"/>
                </a:solidFill>
                <a:latin typeface="Calibri"/>
              </a:rPr>
              <a:t>Nick McKeown</a:t>
            </a:r>
          </a:p>
          <a:p>
            <a:pPr>
              <a:lnSpc>
                <a:spcPct val="110000"/>
              </a:lnSpc>
            </a:pPr>
            <a:r>
              <a:rPr lang="en-US" sz="1917" dirty="0">
                <a:solidFill>
                  <a:srgbClr val="000099"/>
                </a:solidFill>
                <a:latin typeface="Calibri"/>
              </a:rPr>
              <a:t>Professor of Electrical Engineering </a:t>
            </a:r>
          </a:p>
          <a:p>
            <a:pPr>
              <a:lnSpc>
                <a:spcPct val="90000"/>
              </a:lnSpc>
            </a:pPr>
            <a:r>
              <a:rPr lang="en-US" sz="1917" dirty="0">
                <a:solidFill>
                  <a:srgbClr val="000099"/>
                </a:solidFill>
                <a:latin typeface="Calibri"/>
              </a:rPr>
              <a:t>and Computer Science, Stanford University</a:t>
            </a:r>
          </a:p>
        </p:txBody>
      </p:sp>
    </p:spTree>
    <p:extLst>
      <p:ext uri="{BB962C8B-B14F-4D97-AF65-F5344CB8AC3E}">
        <p14:creationId xmlns:p14="http://schemas.microsoft.com/office/powerpoint/2010/main" val="1009396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Fiber-optic communication links</a:t>
            </a:r>
          </a:p>
        </p:txBody>
      </p:sp>
      <p:pic>
        <p:nvPicPr>
          <p:cNvPr id="20482" name="Picture 2" descr="Schematic of the optical fibre link with the transmitter (left) and the...  | Download Scientific Diagram">
            <a:extLst>
              <a:ext uri="{FF2B5EF4-FFF2-40B4-BE49-F238E27FC236}">
                <a16:creationId xmlns:a16="http://schemas.microsoft.com/office/drawing/2014/main" id="{3FE6622E-C90F-F04E-B753-53D87EC92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336" y="2176645"/>
            <a:ext cx="9017000" cy="22352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15B22DB-CE94-FE44-A23A-6A27E9094A15}"/>
              </a:ext>
            </a:extLst>
          </p:cNvPr>
          <p:cNvGrpSpPr/>
          <p:nvPr/>
        </p:nvGrpSpPr>
        <p:grpSpPr>
          <a:xfrm>
            <a:off x="1470159" y="4897802"/>
            <a:ext cx="3657012" cy="1444171"/>
            <a:chOff x="1546529" y="4681355"/>
            <a:chExt cx="3657012" cy="1444171"/>
          </a:xfrm>
        </p:grpSpPr>
        <p:pic>
          <p:nvPicPr>
            <p:cNvPr id="16" name="Picture 6" descr="High Power 850nm 1000mw Infrared Laser Diode | ElectroPeak">
              <a:extLst>
                <a:ext uri="{FF2B5EF4-FFF2-40B4-BE49-F238E27FC236}">
                  <a16:creationId xmlns:a16="http://schemas.microsoft.com/office/drawing/2014/main" id="{D8246A8F-950D-FF40-989E-0D095BDCA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529" y="4681355"/>
              <a:ext cx="1444171" cy="144417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F705038-34EB-8540-83EE-25A90C0B2B23}"/>
                </a:ext>
              </a:extLst>
            </p:cNvPr>
            <p:cNvSpPr txBox="1"/>
            <p:nvPr/>
          </p:nvSpPr>
          <p:spPr>
            <a:xfrm>
              <a:off x="2843742" y="4891770"/>
              <a:ext cx="2359799" cy="1200329"/>
            </a:xfrm>
            <a:prstGeom prst="rect">
              <a:avLst/>
            </a:prstGeom>
            <a:noFill/>
          </p:spPr>
          <p:txBody>
            <a:bodyPr wrap="square" rtlCol="0">
              <a:spAutoFit/>
            </a:bodyPr>
            <a:lstStyle/>
            <a:p>
              <a:r>
                <a:rPr lang="en-US" dirty="0"/>
                <a:t>Commercial lasers can be be switched on/off at rates above 100GHz</a:t>
              </a:r>
            </a:p>
            <a:p>
              <a:endParaRPr lang="en-US" dirty="0"/>
            </a:p>
          </p:txBody>
        </p:sp>
      </p:grpSp>
      <p:grpSp>
        <p:nvGrpSpPr>
          <p:cNvPr id="13" name="Group 12">
            <a:extLst>
              <a:ext uri="{FF2B5EF4-FFF2-40B4-BE49-F238E27FC236}">
                <a16:creationId xmlns:a16="http://schemas.microsoft.com/office/drawing/2014/main" id="{F6D9EB4B-49F6-5746-89F1-933C82E1BF35}"/>
              </a:ext>
            </a:extLst>
          </p:cNvPr>
          <p:cNvGrpSpPr/>
          <p:nvPr/>
        </p:nvGrpSpPr>
        <p:grpSpPr>
          <a:xfrm>
            <a:off x="6716123" y="4685753"/>
            <a:ext cx="3852978" cy="2134091"/>
            <a:chOff x="6792493" y="4469306"/>
            <a:chExt cx="3852978" cy="2134091"/>
          </a:xfrm>
        </p:grpSpPr>
        <p:pic>
          <p:nvPicPr>
            <p:cNvPr id="18" name="Picture 4">
              <a:extLst>
                <a:ext uri="{FF2B5EF4-FFF2-40B4-BE49-F238E27FC236}">
                  <a16:creationId xmlns:a16="http://schemas.microsoft.com/office/drawing/2014/main" id="{4E659B2E-5887-6845-B63F-EA33DFCA41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129" r="8508" b="26243"/>
            <a:stretch/>
          </p:blipFill>
          <p:spPr bwMode="auto">
            <a:xfrm>
              <a:off x="6958628" y="4469306"/>
              <a:ext cx="3520708" cy="14773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9D61E1B-B112-E847-93FE-55DFA646365D}"/>
                </a:ext>
              </a:extLst>
            </p:cNvPr>
            <p:cNvSpPr txBox="1"/>
            <p:nvPr/>
          </p:nvSpPr>
          <p:spPr>
            <a:xfrm>
              <a:off x="6792493" y="5957066"/>
              <a:ext cx="3852978" cy="646331"/>
            </a:xfrm>
            <a:prstGeom prst="rect">
              <a:avLst/>
            </a:prstGeom>
            <a:noFill/>
          </p:spPr>
          <p:txBody>
            <a:bodyPr wrap="none" rtlCol="0">
              <a:spAutoFit/>
            </a:bodyPr>
            <a:lstStyle/>
            <a:p>
              <a:pPr algn="ctr"/>
              <a:r>
                <a:rPr lang="en-US" dirty="0"/>
                <a:t>Light travels through the fiber because </a:t>
              </a:r>
              <a:br>
                <a:rPr lang="en-US" dirty="0"/>
              </a:br>
              <a:r>
                <a:rPr lang="en-US" dirty="0"/>
                <a:t>of total internal reflection</a:t>
              </a:r>
            </a:p>
          </p:txBody>
        </p:sp>
      </p:grpSp>
      <p:grpSp>
        <p:nvGrpSpPr>
          <p:cNvPr id="19" name="Group 18">
            <a:extLst>
              <a:ext uri="{FF2B5EF4-FFF2-40B4-BE49-F238E27FC236}">
                <a16:creationId xmlns:a16="http://schemas.microsoft.com/office/drawing/2014/main" id="{6708BEEF-FF1F-9044-8401-F572E21B6822}"/>
              </a:ext>
            </a:extLst>
          </p:cNvPr>
          <p:cNvGrpSpPr/>
          <p:nvPr/>
        </p:nvGrpSpPr>
        <p:grpSpPr>
          <a:xfrm>
            <a:off x="6417129" y="75410"/>
            <a:ext cx="5224196" cy="2789141"/>
            <a:chOff x="6417129" y="75410"/>
            <a:chExt cx="5224196" cy="2789141"/>
          </a:xfrm>
        </p:grpSpPr>
        <p:grpSp>
          <p:nvGrpSpPr>
            <p:cNvPr id="22" name="Group 21">
              <a:extLst>
                <a:ext uri="{FF2B5EF4-FFF2-40B4-BE49-F238E27FC236}">
                  <a16:creationId xmlns:a16="http://schemas.microsoft.com/office/drawing/2014/main" id="{6CAC397C-5F36-134D-BA0C-9A0DE5EECFE4}"/>
                </a:ext>
              </a:extLst>
            </p:cNvPr>
            <p:cNvGrpSpPr/>
            <p:nvPr/>
          </p:nvGrpSpPr>
          <p:grpSpPr>
            <a:xfrm>
              <a:off x="9164607" y="75410"/>
              <a:ext cx="2476718" cy="2135099"/>
              <a:chOff x="9383347" y="3012830"/>
              <a:chExt cx="5953760" cy="4906876"/>
            </a:xfrm>
          </p:grpSpPr>
          <p:pic>
            <p:nvPicPr>
              <p:cNvPr id="23" name="Picture 22">
                <a:extLst>
                  <a:ext uri="{FF2B5EF4-FFF2-40B4-BE49-F238E27FC236}">
                    <a16:creationId xmlns:a16="http://schemas.microsoft.com/office/drawing/2014/main" id="{ABAB6E20-A64D-6D47-B6C3-DEEB33BFB1AF}"/>
                  </a:ext>
                </a:extLst>
              </p:cNvPr>
              <p:cNvPicPr>
                <a:picLocks noChangeAspect="1"/>
              </p:cNvPicPr>
              <p:nvPr/>
            </p:nvPicPr>
            <p:blipFill>
              <a:blip r:embed="rId6"/>
              <a:stretch>
                <a:fillRect/>
              </a:stretch>
            </p:blipFill>
            <p:spPr>
              <a:xfrm>
                <a:off x="9383347" y="3012830"/>
                <a:ext cx="5953760" cy="3352800"/>
              </a:xfrm>
              <a:prstGeom prst="rect">
                <a:avLst/>
              </a:prstGeom>
            </p:spPr>
          </p:pic>
          <p:sp>
            <p:nvSpPr>
              <p:cNvPr id="24" name="TextBox 23">
                <a:extLst>
                  <a:ext uri="{FF2B5EF4-FFF2-40B4-BE49-F238E27FC236}">
                    <a16:creationId xmlns:a16="http://schemas.microsoft.com/office/drawing/2014/main" id="{B0428396-4C48-BA43-BCED-6946C8187477}"/>
                  </a:ext>
                </a:extLst>
              </p:cNvPr>
              <p:cNvSpPr txBox="1"/>
              <p:nvPr/>
            </p:nvSpPr>
            <p:spPr>
              <a:xfrm>
                <a:off x="9700656" y="6328212"/>
                <a:ext cx="5319140" cy="15914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000" dirty="0">
                    <a:solidFill>
                      <a:srgbClr val="000000"/>
                    </a:solidFill>
                    <a:sym typeface="Gill Sans"/>
                  </a:rPr>
                  <a:t>Each fiber is smaller </a:t>
                </a:r>
              </a:p>
              <a:p>
                <a:pPr algn="ctr" defTabSz="409575" latinLnBrk="1" hangingPunct="0"/>
                <a:r>
                  <a:rPr lang="en-US" sz="2000" dirty="0">
                    <a:solidFill>
                      <a:srgbClr val="000000"/>
                    </a:solidFill>
                    <a:sym typeface="Gill Sans"/>
                  </a:rPr>
                  <a:t>than a human hair </a:t>
                </a:r>
              </a:p>
            </p:txBody>
          </p:sp>
        </p:grpSp>
        <p:cxnSp>
          <p:nvCxnSpPr>
            <p:cNvPr id="15" name="Straight Arrow Connector 14">
              <a:extLst>
                <a:ext uri="{FF2B5EF4-FFF2-40B4-BE49-F238E27FC236}">
                  <a16:creationId xmlns:a16="http://schemas.microsoft.com/office/drawing/2014/main" id="{FBC488BC-753F-5442-B6AF-D13420138A6C}"/>
                </a:ext>
              </a:extLst>
            </p:cNvPr>
            <p:cNvCxnSpPr>
              <a:stCxn id="23" idx="1"/>
            </p:cNvCxnSpPr>
            <p:nvPr/>
          </p:nvCxnSpPr>
          <p:spPr>
            <a:xfrm flipH="1">
              <a:off x="6417129" y="804852"/>
              <a:ext cx="2747478" cy="2059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116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8E4E-1590-6F4F-9B04-311FFDC3F963}"/>
              </a:ext>
            </a:extLst>
          </p:cNvPr>
          <p:cNvSpPr>
            <a:spLocks noGrp="1"/>
          </p:cNvSpPr>
          <p:nvPr>
            <p:ph type="title"/>
          </p:nvPr>
        </p:nvSpPr>
        <p:spPr/>
        <p:txBody>
          <a:bodyPr/>
          <a:lstStyle/>
          <a:p>
            <a:r>
              <a:rPr lang="en-US" dirty="0"/>
              <a:t>Characteristics of fiber-optical links</a:t>
            </a:r>
          </a:p>
        </p:txBody>
      </p:sp>
      <p:sp>
        <p:nvSpPr>
          <p:cNvPr id="3" name="Text Placeholder 2">
            <a:extLst>
              <a:ext uri="{FF2B5EF4-FFF2-40B4-BE49-F238E27FC236}">
                <a16:creationId xmlns:a16="http://schemas.microsoft.com/office/drawing/2014/main" id="{AC4C210D-0BAA-1047-BDA9-6F6D72AAA778}"/>
              </a:ext>
            </a:extLst>
          </p:cNvPr>
          <p:cNvSpPr>
            <a:spLocks noGrp="1"/>
          </p:cNvSpPr>
          <p:nvPr>
            <p:ph type="body" idx="1"/>
          </p:nvPr>
        </p:nvSpPr>
        <p:spPr/>
        <p:txBody>
          <a:bodyPr/>
          <a:lstStyle/>
          <a:p>
            <a:pPr marL="0" indent="0">
              <a:buNone/>
            </a:pPr>
            <a:r>
              <a:rPr lang="en-US" b="1" dirty="0"/>
              <a:t>High bandwidth</a:t>
            </a:r>
            <a:r>
              <a:rPr lang="en-US" dirty="0"/>
              <a:t>: </a:t>
            </a:r>
          </a:p>
          <a:p>
            <a:pPr marL="690563" lvl="1" indent="-288925">
              <a:buFont typeface="Arial" panose="020B0604020202020204" pitchFamily="34" charset="0"/>
              <a:buChar char="•"/>
            </a:pPr>
            <a:r>
              <a:rPr lang="en-US" sz="2000" dirty="0"/>
              <a:t>Lasers can be switched on/off very fast. (“very steep rate of change”)</a:t>
            </a:r>
          </a:p>
          <a:p>
            <a:pPr marL="690563" lvl="1" indent="-288925">
              <a:buFont typeface="Arial" panose="020B0604020202020204" pitchFamily="34" charset="0"/>
              <a:buChar char="•"/>
            </a:pPr>
            <a:r>
              <a:rPr lang="en-US" sz="2000" dirty="0"/>
              <a:t>The signal remains the same for a long distance (“low dispersion or spreading”)</a:t>
            </a:r>
          </a:p>
          <a:p>
            <a:pPr marL="690563" lvl="1" indent="-288925">
              <a:buFont typeface="Arial" panose="020B0604020202020204" pitchFamily="34" charset="0"/>
              <a:buChar char="•"/>
            </a:pPr>
            <a:r>
              <a:rPr lang="en-US" sz="2000" dirty="0"/>
              <a:t>Multiple signals of different colors can be sent over a cable simultaneously </a:t>
            </a:r>
            <a:br>
              <a:rPr lang="en-US" sz="2000" dirty="0"/>
            </a:br>
            <a:r>
              <a:rPr lang="en-US" sz="2000" dirty="0"/>
              <a:t>(“wavelength division multiplexing” or WDM).</a:t>
            </a:r>
          </a:p>
          <a:p>
            <a:pPr marL="0" indent="0">
              <a:buNone/>
            </a:pPr>
            <a:r>
              <a:rPr lang="en-US" b="1" dirty="0"/>
              <a:t>Low signal loss</a:t>
            </a:r>
            <a:r>
              <a:rPr lang="en-US" dirty="0"/>
              <a:t>:  Typically 0.3dB/km (*)</a:t>
            </a:r>
          </a:p>
          <a:p>
            <a:pPr marL="0" indent="0">
              <a:buNone/>
            </a:pPr>
            <a:r>
              <a:rPr lang="en-US" b="1" dirty="0"/>
              <a:t>Electromagnetic interference immunity</a:t>
            </a:r>
            <a:r>
              <a:rPr lang="en-US" dirty="0"/>
              <a:t>: An opaque jacket means light cannot enter the cable. Total internal reflection means it is very hard to detect the signal outside the cable.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74215A-56FB-4C49-8BA2-9DC96C70ED26}"/>
                  </a:ext>
                </a:extLst>
              </p:cNvPr>
              <p:cNvSpPr txBox="1"/>
              <p:nvPr/>
            </p:nvSpPr>
            <p:spPr>
              <a:xfrm>
                <a:off x="3592285" y="5540763"/>
                <a:ext cx="8278586" cy="1272400"/>
              </a:xfrm>
              <a:prstGeom prst="rect">
                <a:avLst/>
              </a:prstGeom>
              <a:solidFill>
                <a:schemeClr val="accent5">
                  <a:lumMod val="20000"/>
                  <a:lumOff val="80000"/>
                </a:schemeClr>
              </a:solidFill>
            </p:spPr>
            <p:txBody>
              <a:bodyPr wrap="square" rtlCol="0">
                <a:spAutoFit/>
              </a:bodyPr>
              <a:lstStyle/>
              <a:p>
                <a:r>
                  <a:rPr lang="en-US" sz="2000" dirty="0"/>
                  <a:t>(*) Power loss (dB) = </a:t>
                </a:r>
                <a14:m>
                  <m:oMath xmlns:m="http://schemas.openxmlformats.org/officeDocument/2006/math">
                    <m:r>
                      <a:rPr lang="en-US" sz="2000" b="0" i="1" smtClean="0">
                        <a:latin typeface="Cambria Math" panose="02040503050406030204" pitchFamily="18" charset="0"/>
                      </a:rPr>
                      <m:t>10</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𝑙𝑜𝑔</m:t>
                        </m:r>
                      </m:e>
                      <m:sub>
                        <m:r>
                          <a:rPr lang="en-US" sz="2000" b="0" i="1" smtClean="0">
                            <a:latin typeface="Cambria Math" panose="02040503050406030204" pitchFamily="18" charset="0"/>
                          </a:rPr>
                          <m:t>10</m:t>
                        </m:r>
                      </m:sub>
                    </m:sSub>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1</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0</m:t>
                            </m:r>
                          </m:sub>
                        </m:sSub>
                      </m:den>
                    </m:f>
                  </m:oMath>
                </a14:m>
                <a:endParaRPr lang="en-US" dirty="0"/>
              </a:p>
              <a:p>
                <a:r>
                  <a:rPr lang="en-US" b="1" dirty="0"/>
                  <a:t>For example</a:t>
                </a:r>
                <a:r>
                  <a:rPr lang="en-US" dirty="0"/>
                  <a:t>: If power is reduced from 1W to 1mW, we would write: Power loss (dB) = </a:t>
                </a:r>
                <a14:m>
                  <m:oMath xmlns:m="http://schemas.openxmlformats.org/officeDocument/2006/math">
                    <m:r>
                      <a:rPr lang="en-US" i="1">
                        <a:latin typeface="Cambria Math" panose="02040503050406030204" pitchFamily="18" charset="0"/>
                      </a:rPr>
                      <m:t>10</m:t>
                    </m:r>
                    <m:sSub>
                      <m:sSubPr>
                        <m:ctrlPr>
                          <a:rPr lang="en-US" i="1">
                            <a:latin typeface="Cambria Math" panose="02040503050406030204" pitchFamily="18" charset="0"/>
                          </a:rPr>
                        </m:ctrlPr>
                      </m:sSubPr>
                      <m:e>
                        <m:r>
                          <a:rPr lang="en-US" i="1">
                            <a:latin typeface="Cambria Math" panose="02040503050406030204" pitchFamily="18" charset="0"/>
                          </a:rPr>
                          <m:t>𝑙𝑜𝑔</m:t>
                        </m:r>
                      </m:e>
                      <m:sub>
                        <m:r>
                          <a:rPr lang="en-US" i="1">
                            <a:latin typeface="Cambria Math" panose="02040503050406030204" pitchFamily="18" charset="0"/>
                          </a:rPr>
                          <m:t>10</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0</m:t>
                            </m:r>
                          </m:sub>
                        </m:sSub>
                      </m:den>
                    </m:f>
                  </m:oMath>
                </a14:m>
                <a:r>
                  <a:rPr lang="en-US" dirty="0"/>
                  <a:t> = -30dB, or simply a “30dB loss”. 0.3dB/km means about 7% is lost per km.</a:t>
                </a:r>
              </a:p>
            </p:txBody>
          </p:sp>
        </mc:Choice>
        <mc:Fallback xmlns="">
          <p:sp>
            <p:nvSpPr>
              <p:cNvPr id="4" name="TextBox 3">
                <a:extLst>
                  <a:ext uri="{FF2B5EF4-FFF2-40B4-BE49-F238E27FC236}">
                    <a16:creationId xmlns:a16="http://schemas.microsoft.com/office/drawing/2014/main" id="{EE74215A-56FB-4C49-8BA2-9DC96C70ED26}"/>
                  </a:ext>
                </a:extLst>
              </p:cNvPr>
              <p:cNvSpPr txBox="1">
                <a:spLocks noRot="1" noChangeAspect="1" noMove="1" noResize="1" noEditPoints="1" noAdjustHandles="1" noChangeArrowheads="1" noChangeShapeType="1" noTextEdit="1"/>
              </p:cNvSpPr>
              <p:nvPr/>
            </p:nvSpPr>
            <p:spPr>
              <a:xfrm>
                <a:off x="3592285" y="5540763"/>
                <a:ext cx="8278586" cy="1272400"/>
              </a:xfrm>
              <a:prstGeom prst="rect">
                <a:avLst/>
              </a:prstGeom>
              <a:blipFill>
                <a:blip r:embed="rId3"/>
                <a:stretch>
                  <a:fillRect l="-766"/>
                </a:stretch>
              </a:blipFill>
            </p:spPr>
            <p:txBody>
              <a:bodyPr/>
              <a:lstStyle/>
              <a:p>
                <a:r>
                  <a:rPr lang="en-US">
                    <a:noFill/>
                  </a:rPr>
                  <a:t> </a:t>
                </a:r>
              </a:p>
            </p:txBody>
          </p:sp>
        </mc:Fallback>
      </mc:AlternateContent>
    </p:spTree>
    <p:extLst>
      <p:ext uri="{BB962C8B-B14F-4D97-AF65-F5344CB8AC3E}">
        <p14:creationId xmlns:p14="http://schemas.microsoft.com/office/powerpoint/2010/main" val="16501416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Fiber-optic communication links</a:t>
            </a:r>
          </a:p>
        </p:txBody>
      </p:sp>
      <p:pic>
        <p:nvPicPr>
          <p:cNvPr id="20484" name="Picture 4" descr="Laser &amp; Fibre Optics Applications | Specialist Supplier | Laser 2000">
            <a:extLst>
              <a:ext uri="{FF2B5EF4-FFF2-40B4-BE49-F238E27FC236}">
                <a16:creationId xmlns:a16="http://schemas.microsoft.com/office/drawing/2014/main" id="{146B8EA0-6D02-2342-BF87-FAC6CE620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87" y="1960970"/>
            <a:ext cx="5244642" cy="2330952"/>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Network Cabling">
            <a:extLst>
              <a:ext uri="{FF2B5EF4-FFF2-40B4-BE49-F238E27FC236}">
                <a16:creationId xmlns:a16="http://schemas.microsoft.com/office/drawing/2014/main" id="{1AD6F6E1-166C-EC4F-9CCD-3F0541591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569" y="2190217"/>
            <a:ext cx="3499324" cy="23375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390810-037F-7947-8E79-0F9CF1847533}"/>
              </a:ext>
            </a:extLst>
          </p:cNvPr>
          <p:cNvSpPr txBox="1"/>
          <p:nvPr/>
        </p:nvSpPr>
        <p:spPr>
          <a:xfrm>
            <a:off x="1234569" y="4603095"/>
            <a:ext cx="9345443" cy="198515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09575" latinLnBrk="1" hangingPunct="0"/>
            <a:r>
              <a:rPr lang="en-US" sz="2800" b="1" dirty="0">
                <a:solidFill>
                  <a:srgbClr val="000000"/>
                </a:solidFill>
              </a:rPr>
              <a:t>Typically used for very long and/or very fast communications </a:t>
            </a:r>
          </a:p>
          <a:p>
            <a:pPr marL="287338" indent="-287338" defTabSz="409575" latinLnBrk="1" hangingPunct="0">
              <a:buFont typeface="Arial" panose="020B0604020202020204" pitchFamily="34" charset="0"/>
              <a:buChar char="•"/>
            </a:pPr>
            <a:r>
              <a:rPr lang="en-US" sz="2400" dirty="0">
                <a:solidFill>
                  <a:srgbClr val="000000"/>
                </a:solidFill>
              </a:rPr>
              <a:t>Long haul links in the public Internet, e.g. 200km @ 400 Gb/s</a:t>
            </a:r>
          </a:p>
          <a:p>
            <a:pPr marL="287338" indent="-287338" defTabSz="409575" latinLnBrk="1" hangingPunct="0">
              <a:buFont typeface="Arial" panose="020B0604020202020204" pitchFamily="34" charset="0"/>
              <a:buChar char="•"/>
            </a:pPr>
            <a:r>
              <a:rPr lang="en-US" sz="2400" dirty="0">
                <a:solidFill>
                  <a:srgbClr val="000000"/>
                </a:solidFill>
              </a:rPr>
              <a:t>To connect buildings on campus, e.g. 2km @ 100Gb/s</a:t>
            </a:r>
          </a:p>
          <a:p>
            <a:pPr marL="287338" indent="-287338" defTabSz="409575" latinLnBrk="1" hangingPunct="0">
              <a:buFont typeface="Arial" panose="020B0604020202020204" pitchFamily="34" charset="0"/>
              <a:buChar char="•"/>
            </a:pPr>
            <a:r>
              <a:rPr lang="en-US" sz="2400" dirty="0">
                <a:solidFill>
                  <a:srgbClr val="000000"/>
                </a:solidFill>
              </a:rPr>
              <a:t>Between racks of equipment in a data center, e.g. 50m @ 100Gb/s</a:t>
            </a:r>
            <a:endParaRPr lang="en-US" sz="2800" dirty="0">
              <a:solidFill>
                <a:srgbClr val="000000"/>
              </a:solidFill>
            </a:endParaRPr>
          </a:p>
          <a:p>
            <a:pPr marL="287338" indent="-287338" defTabSz="409575" latinLnBrk="1" hangingPunct="0">
              <a:buFont typeface="Arial" panose="020B0604020202020204" pitchFamily="34" charset="0"/>
              <a:buChar char="•"/>
            </a:pPr>
            <a:r>
              <a:rPr lang="en-US" sz="2400" dirty="0">
                <a:solidFill>
                  <a:srgbClr val="000000"/>
                </a:solidFill>
              </a:rPr>
              <a:t>World-record NEC (2011) 101.7 Tb/s over 370 WDM channels at 165km!</a:t>
            </a:r>
            <a:endParaRPr lang="en-US" sz="2000" dirty="0">
              <a:solidFill>
                <a:srgbClr val="000000"/>
              </a:solidFill>
            </a:endParaRPr>
          </a:p>
        </p:txBody>
      </p:sp>
      <p:sp>
        <p:nvSpPr>
          <p:cNvPr id="3" name="TextBox 2">
            <a:extLst>
              <a:ext uri="{FF2B5EF4-FFF2-40B4-BE49-F238E27FC236}">
                <a16:creationId xmlns:a16="http://schemas.microsoft.com/office/drawing/2014/main" id="{1B5143F0-AA29-9441-AE4D-67463434908F}"/>
              </a:ext>
            </a:extLst>
          </p:cNvPr>
          <p:cNvSpPr txBox="1"/>
          <p:nvPr/>
        </p:nvSpPr>
        <p:spPr>
          <a:xfrm>
            <a:off x="172729" y="1718129"/>
            <a:ext cx="9839211" cy="461665"/>
          </a:xfrm>
          <a:prstGeom prst="rect">
            <a:avLst/>
          </a:prstGeom>
          <a:noFill/>
        </p:spPr>
        <p:txBody>
          <a:bodyPr wrap="square" rtlCol="0">
            <a:spAutoFit/>
          </a:bodyPr>
          <a:lstStyle/>
          <a:p>
            <a:r>
              <a:rPr lang="en-US" sz="2400" dirty="0"/>
              <a:t>Optical fibers and modules on the front panel of communication equipment</a:t>
            </a:r>
          </a:p>
        </p:txBody>
      </p:sp>
    </p:spTree>
    <p:extLst>
      <p:ext uri="{BB962C8B-B14F-4D97-AF65-F5344CB8AC3E}">
        <p14:creationId xmlns:p14="http://schemas.microsoft.com/office/powerpoint/2010/main" val="14755391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determines the </a:t>
            </a:r>
            <a:r>
              <a:rPr lang="en-US" u="sng" dirty="0"/>
              <a:t>maximum</a:t>
            </a:r>
            <a:r>
              <a:rPr lang="en-US" dirty="0"/>
              <a:t> data rate of a cable, fiber, wireless link, </a:t>
            </a:r>
            <a:r>
              <a:rPr lang="en-US" dirty="0" err="1"/>
              <a:t>etc</a:t>
            </a:r>
            <a:r>
              <a:rPr lang="en-US" dirty="0"/>
              <a:t>?</a:t>
            </a:r>
          </a:p>
        </p:txBody>
      </p:sp>
      <p:sp>
        <p:nvSpPr>
          <p:cNvPr id="3" name="Text Placeholder 2"/>
          <p:cNvSpPr>
            <a:spLocks noGrp="1"/>
          </p:cNvSpPr>
          <p:nvPr>
            <p:ph type="body" idx="1"/>
          </p:nvPr>
        </p:nvSpPr>
        <p:spPr>
          <a:xfrm>
            <a:off x="838200" y="2506662"/>
            <a:ext cx="10515600" cy="4351338"/>
          </a:xfrm>
        </p:spPr>
        <p:txBody>
          <a:bodyPr/>
          <a:lstStyle/>
          <a:p>
            <a:pPr marL="0" indent="0">
              <a:buNone/>
            </a:pPr>
            <a:r>
              <a:rPr lang="en-US" b="1" dirty="0"/>
              <a:t>Q</a:t>
            </a:r>
            <a:r>
              <a:rPr lang="en-US" dirty="0"/>
              <a:t>: What happens if we put the “bits” closer and closer together?</a:t>
            </a:r>
          </a:p>
          <a:p>
            <a:pPr marL="0" indent="0">
              <a:buNone/>
            </a:pPr>
            <a:r>
              <a:rPr lang="en-US" b="1" dirty="0"/>
              <a:t>Q</a:t>
            </a:r>
            <a:r>
              <a:rPr lang="en-US" dirty="0"/>
              <a:t>: If we can’t put them closer together, how can we increase the number bits of information transmitted per second?</a:t>
            </a:r>
          </a:p>
          <a:p>
            <a:pPr marL="0" indent="0">
              <a:buNone/>
            </a:pPr>
            <a:r>
              <a:rPr lang="en-US" b="1" dirty="0"/>
              <a:t>Q</a:t>
            </a:r>
            <a:r>
              <a:rPr lang="en-US" dirty="0"/>
              <a:t>: What other factors limit the number of bits per second we can transmit?</a:t>
            </a:r>
          </a:p>
          <a:p>
            <a:pPr marL="0" indent="0">
              <a:buNone/>
            </a:pPr>
            <a:endParaRPr lang="en-US" dirty="0"/>
          </a:p>
          <a:p>
            <a:pPr marL="0" indent="0">
              <a:buNone/>
            </a:pPr>
            <a:r>
              <a:rPr lang="en-US" b="1" dirty="0"/>
              <a:t>Q</a:t>
            </a:r>
            <a:r>
              <a:rPr lang="en-US" dirty="0"/>
              <a:t>: Are there any other factors other than “Bandwidth” and “Noise” that determine the maximum data rate of a channel?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839077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Claude Shannon</a:t>
            </a:r>
          </a:p>
        </p:txBody>
      </p:sp>
      <p:sp>
        <p:nvSpPr>
          <p:cNvPr id="3" name="Text Placeholder 2"/>
          <p:cNvSpPr>
            <a:spLocks noGrp="1"/>
          </p:cNvSpPr>
          <p:nvPr>
            <p:ph type="body" idx="1"/>
          </p:nvPr>
        </p:nvSpPr>
        <p:spPr>
          <a:xfrm>
            <a:off x="838200" y="2110204"/>
            <a:ext cx="5702085" cy="4351338"/>
          </a:xfrm>
        </p:spPr>
        <p:txBody>
          <a:bodyPr>
            <a:normAutofit/>
          </a:bodyPr>
          <a:lstStyle/>
          <a:p>
            <a:pPr marL="0" indent="0">
              <a:buNone/>
            </a:pPr>
            <a:r>
              <a:rPr lang="en-US" b="1" dirty="0"/>
              <a:t>1937</a:t>
            </a:r>
            <a:r>
              <a:rPr lang="en-US" dirty="0"/>
              <a:t>: MS Thesis proposed using Boolean algebra for digital circuit design.</a:t>
            </a:r>
          </a:p>
          <a:p>
            <a:pPr marL="0" indent="0">
              <a:buNone/>
            </a:pPr>
            <a:endParaRPr lang="en-US" dirty="0"/>
          </a:p>
          <a:p>
            <a:pPr marL="0" indent="0">
              <a:buNone/>
            </a:pPr>
            <a:r>
              <a:rPr lang="en-US" b="1" dirty="0"/>
              <a:t>1948</a:t>
            </a:r>
            <a:r>
              <a:rPr lang="en-US" dirty="0"/>
              <a:t>: “A Mathematical Theory of Communication” led to the field of </a:t>
            </a:r>
            <a:r>
              <a:rPr lang="en-US" dirty="0">
                <a:solidFill>
                  <a:schemeClr val="accent5">
                    <a:lumMod val="75000"/>
                  </a:schemeClr>
                </a:solidFill>
              </a:rPr>
              <a:t>Information Theory </a:t>
            </a:r>
            <a:r>
              <a:rPr lang="en-US" dirty="0"/>
              <a:t>and </a:t>
            </a:r>
            <a:r>
              <a:rPr lang="en-US" dirty="0">
                <a:solidFill>
                  <a:schemeClr val="accent5">
                    <a:lumMod val="75000"/>
                  </a:schemeClr>
                </a:solidFill>
              </a:rPr>
              <a:t>Shannon Capacity</a:t>
            </a:r>
          </a:p>
          <a:p>
            <a:pPr marL="0" indent="0">
              <a:buNone/>
            </a:pPr>
            <a:endParaRPr lang="en-US" dirty="0">
              <a:hlinkClick r:id="rId3"/>
            </a:endParaRPr>
          </a:p>
        </p:txBody>
      </p:sp>
      <p:pic>
        <p:nvPicPr>
          <p:cNvPr id="4" name="Picture 3"/>
          <p:cNvPicPr>
            <a:picLocks noChangeAspect="1"/>
          </p:cNvPicPr>
          <p:nvPr/>
        </p:nvPicPr>
        <p:blipFill>
          <a:blip r:embed="rId4"/>
          <a:stretch>
            <a:fillRect/>
          </a:stretch>
        </p:blipFill>
        <p:spPr>
          <a:xfrm>
            <a:off x="6771037" y="2120092"/>
            <a:ext cx="4582763" cy="3437072"/>
          </a:xfrm>
          <a:prstGeom prst="rect">
            <a:avLst/>
          </a:prstGeom>
        </p:spPr>
      </p:pic>
      <p:sp>
        <p:nvSpPr>
          <p:cNvPr id="5" name="TextBox 4"/>
          <p:cNvSpPr txBox="1"/>
          <p:nvPr/>
        </p:nvSpPr>
        <p:spPr>
          <a:xfrm>
            <a:off x="7061710" y="5692101"/>
            <a:ext cx="4001416" cy="769441"/>
          </a:xfrm>
          <a:prstGeom prst="rect">
            <a:avLst/>
          </a:prstGeom>
          <a:noFill/>
        </p:spPr>
        <p:txBody>
          <a:bodyPr wrap="none" rtlCol="0">
            <a:spAutoFit/>
          </a:bodyPr>
          <a:lstStyle/>
          <a:p>
            <a:r>
              <a:rPr lang="en-US" sz="2400" dirty="0"/>
              <a:t>Claude Shannon (1916 – 2001)</a:t>
            </a:r>
          </a:p>
          <a:p>
            <a:pPr algn="ctr"/>
            <a:r>
              <a:rPr lang="en-US" sz="2000" dirty="0"/>
              <a:t>Mathematician, Electrical Engineer</a:t>
            </a:r>
          </a:p>
        </p:txBody>
      </p:sp>
    </p:spTree>
    <p:extLst>
      <p:ext uri="{BB962C8B-B14F-4D97-AF65-F5344CB8AC3E}">
        <p14:creationId xmlns:p14="http://schemas.microsoft.com/office/powerpoint/2010/main" val="6260325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B0FD-E587-0B4B-AE0A-82B6D82887D6}"/>
              </a:ext>
            </a:extLst>
          </p:cNvPr>
          <p:cNvSpPr>
            <a:spLocks noGrp="1"/>
          </p:cNvSpPr>
          <p:nvPr>
            <p:ph type="title"/>
          </p:nvPr>
        </p:nvSpPr>
        <p:spPr>
          <a:xfrm>
            <a:off x="707572" y="-72232"/>
            <a:ext cx="10515600" cy="1325563"/>
          </a:xfrm>
        </p:spPr>
        <p:txBody>
          <a:bodyPr>
            <a:normAutofit fontScale="90000"/>
          </a:bodyPr>
          <a:lstStyle/>
          <a:p>
            <a:r>
              <a:rPr lang="en-US" dirty="0"/>
              <a:t>Shannon’s Juggling Machines </a:t>
            </a:r>
            <a:r>
              <a:rPr lang="en-US" sz="1800" dirty="0">
                <a:hlinkClick r:id="rId3"/>
              </a:rPr>
              <a:t>https://www.youtube.com/watch?v=dyc5bgpY86c</a:t>
            </a:r>
            <a:br>
              <a:rPr lang="en-US" dirty="0"/>
            </a:br>
            <a:endParaRPr lang="en-US" dirty="0"/>
          </a:p>
        </p:txBody>
      </p:sp>
      <p:sp>
        <p:nvSpPr>
          <p:cNvPr id="3" name="Text Placeholder 2">
            <a:extLst>
              <a:ext uri="{FF2B5EF4-FFF2-40B4-BE49-F238E27FC236}">
                <a16:creationId xmlns:a16="http://schemas.microsoft.com/office/drawing/2014/main" id="{1A214825-90DA-E440-81EE-66895F824D1D}"/>
              </a:ext>
            </a:extLst>
          </p:cNvPr>
          <p:cNvSpPr>
            <a:spLocks noGrp="1"/>
          </p:cNvSpPr>
          <p:nvPr>
            <p:ph type="body" idx="1"/>
          </p:nvPr>
        </p:nvSpPr>
        <p:spPr/>
        <p:txBody>
          <a:bodyPr/>
          <a:lstStyle/>
          <a:p>
            <a:pPr marL="0" indent="0">
              <a:buNone/>
            </a:pPr>
            <a:endParaRPr lang="en-US" dirty="0"/>
          </a:p>
          <a:p>
            <a:endParaRPr lang="en-US" dirty="0"/>
          </a:p>
        </p:txBody>
      </p:sp>
      <p:pic>
        <p:nvPicPr>
          <p:cNvPr id="4" name="Online Media 3" descr="Shannon (robot) juggling: 3 and 5 balls">
            <a:hlinkClick r:id="" action="ppaction://media"/>
            <a:extLst>
              <a:ext uri="{FF2B5EF4-FFF2-40B4-BE49-F238E27FC236}">
                <a16:creationId xmlns:a16="http://schemas.microsoft.com/office/drawing/2014/main" id="{2F9A7EEE-EA94-294B-93A4-CA4D3A040BF4}"/>
              </a:ext>
            </a:extLst>
          </p:cNvPr>
          <p:cNvPicPr>
            <a:picLocks noRot="1" noChangeAspect="1"/>
          </p:cNvPicPr>
          <p:nvPr>
            <a:videoFile r:link="rId1"/>
          </p:nvPr>
        </p:nvPicPr>
        <p:blipFill>
          <a:blip r:embed="rId4"/>
          <a:stretch>
            <a:fillRect/>
          </a:stretch>
        </p:blipFill>
        <p:spPr>
          <a:xfrm>
            <a:off x="503160" y="681037"/>
            <a:ext cx="10981268" cy="6176963"/>
          </a:xfrm>
          <a:prstGeom prst="rect">
            <a:avLst/>
          </a:prstGeom>
        </p:spPr>
      </p:pic>
    </p:spTree>
    <p:extLst>
      <p:ext uri="{BB962C8B-B14F-4D97-AF65-F5344CB8AC3E}">
        <p14:creationId xmlns:p14="http://schemas.microsoft.com/office/powerpoint/2010/main" val="26245500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Shannon Capacity</a:t>
            </a:r>
          </a:p>
        </p:txBody>
      </p:sp>
      <p:sp>
        <p:nvSpPr>
          <p:cNvPr id="3" name="Text Placeholder 2"/>
          <p:cNvSpPr>
            <a:spLocks noGrp="1"/>
          </p:cNvSpPr>
          <p:nvPr>
            <p:ph type="body" idx="1"/>
          </p:nvPr>
        </p:nvSpPr>
        <p:spPr>
          <a:xfrm>
            <a:off x="1186543" y="1841953"/>
            <a:ext cx="10167257" cy="4351338"/>
          </a:xfrm>
        </p:spPr>
        <p:txBody>
          <a:bodyPr>
            <a:normAutofit fontScale="92500"/>
          </a:bodyPr>
          <a:lstStyle/>
          <a:p>
            <a:r>
              <a:rPr lang="en-US" dirty="0"/>
              <a:t>Shannon capacity is the maximum error-free rate we can transmit through a channel (e.g. wire, fiber, air, …). </a:t>
            </a:r>
          </a:p>
          <a:p>
            <a:r>
              <a:rPr lang="en-US" dirty="0"/>
              <a:t>The maximum “data rate”.</a:t>
            </a:r>
          </a:p>
          <a:p>
            <a:r>
              <a:rPr lang="en-US" dirty="0"/>
              <a:t>Under some mild assumptions:</a:t>
            </a:r>
          </a:p>
          <a:p>
            <a:endParaRPr lang="en-US" dirty="0"/>
          </a:p>
          <a:p>
            <a:endParaRPr lang="en-US" dirty="0"/>
          </a:p>
          <a:p>
            <a:endParaRPr lang="en-US" dirty="0"/>
          </a:p>
          <a:p>
            <a:r>
              <a:rPr lang="en-US" dirty="0"/>
              <a:t>In other words, it depends only on Bandwidth and Signal-to-Noise ratio!</a:t>
            </a:r>
          </a:p>
          <a:p>
            <a:r>
              <a:rPr lang="en-US" dirty="0"/>
              <a:t>EE376A: Information Theory. Wow.</a:t>
            </a:r>
          </a:p>
        </p:txBody>
      </p:sp>
      <mc:AlternateContent xmlns:mc="http://schemas.openxmlformats.org/markup-compatibility/2006" xmlns:a14="http://schemas.microsoft.com/office/drawing/2010/main">
        <mc:Choice Requires="a14">
          <p:sp>
            <p:nvSpPr>
              <p:cNvPr id="4" name="TextBox 3"/>
              <p:cNvSpPr txBox="1"/>
              <p:nvPr/>
            </p:nvSpPr>
            <p:spPr>
              <a:xfrm>
                <a:off x="2425796" y="3777454"/>
                <a:ext cx="7340407" cy="921214"/>
              </a:xfrm>
              <a:prstGeom prst="rect">
                <a:avLst/>
              </a:prstGeom>
              <a:noFill/>
            </p:spPr>
            <p:txBody>
              <a:bodyPr wrap="none" lIns="0" tIns="0" rIns="0" bIns="0" rtlCol="0">
                <a:spAutoFit/>
              </a:bodyPr>
              <a:lstStyle/>
              <a:p>
                <a:r>
                  <a:rPr lang="is-IS" sz="4000" dirty="0">
                    <a:solidFill>
                      <a:schemeClr val="accent5">
                        <a:lumMod val="50000"/>
                      </a:schemeClr>
                    </a:solidFill>
                  </a:rPr>
                  <a:t>Shannon Capacity = B </a:t>
                </a:r>
                <a14:m>
                  <m:oMath xmlns:m="http://schemas.openxmlformats.org/officeDocument/2006/math">
                    <m:sSub>
                      <m:sSubPr>
                        <m:ctrlPr>
                          <a:rPr lang="en-US" sz="4000" b="0" i="1" smtClean="0">
                            <a:solidFill>
                              <a:schemeClr val="accent5">
                                <a:lumMod val="50000"/>
                              </a:schemeClr>
                            </a:solidFill>
                            <a:latin typeface="Cambria Math" panose="02040503050406030204" pitchFamily="18" charset="0"/>
                          </a:rPr>
                        </m:ctrlPr>
                      </m:sSubPr>
                      <m:e>
                        <m:r>
                          <a:rPr lang="en-US" sz="4000" b="0" i="1" smtClean="0">
                            <a:solidFill>
                              <a:schemeClr val="accent5">
                                <a:lumMod val="50000"/>
                              </a:schemeClr>
                            </a:solidFill>
                            <a:latin typeface="Cambria Math" charset="0"/>
                          </a:rPr>
                          <m:t>𝑙𝑜𝑔</m:t>
                        </m:r>
                      </m:e>
                      <m:sub>
                        <m:r>
                          <a:rPr lang="en-US" sz="4000" b="0" i="1" smtClean="0">
                            <a:solidFill>
                              <a:schemeClr val="accent5">
                                <a:lumMod val="50000"/>
                              </a:schemeClr>
                            </a:solidFill>
                            <a:latin typeface="Cambria Math" charset="0"/>
                          </a:rPr>
                          <m:t>2</m:t>
                        </m:r>
                      </m:sub>
                    </m:sSub>
                    <m:d>
                      <m:dPr>
                        <m:ctrlPr>
                          <a:rPr lang="is-IS" sz="4000" b="0" i="1" smtClean="0">
                            <a:solidFill>
                              <a:schemeClr val="accent5">
                                <a:lumMod val="50000"/>
                              </a:schemeClr>
                            </a:solidFill>
                            <a:latin typeface="Cambria Math" panose="02040503050406030204" pitchFamily="18" charset="0"/>
                          </a:rPr>
                        </m:ctrlPr>
                      </m:dPr>
                      <m:e>
                        <m:r>
                          <a:rPr lang="en-US" sz="4000" b="0" i="1" smtClean="0">
                            <a:solidFill>
                              <a:schemeClr val="accent5">
                                <a:lumMod val="50000"/>
                              </a:schemeClr>
                            </a:solidFill>
                            <a:latin typeface="Cambria Math" charset="0"/>
                          </a:rPr>
                          <m:t>1+</m:t>
                        </m:r>
                        <m:f>
                          <m:fPr>
                            <m:ctrlPr>
                              <a:rPr lang="bg-BG" sz="4000" b="0" i="1" smtClean="0">
                                <a:solidFill>
                                  <a:schemeClr val="accent5">
                                    <a:lumMod val="50000"/>
                                  </a:schemeClr>
                                </a:solidFill>
                                <a:latin typeface="Cambria Math" panose="02040503050406030204" pitchFamily="18" charset="0"/>
                              </a:rPr>
                            </m:ctrlPr>
                          </m:fPr>
                          <m:num>
                            <m:r>
                              <a:rPr lang="en-US" sz="4000" b="0" i="1" smtClean="0">
                                <a:solidFill>
                                  <a:schemeClr val="accent5">
                                    <a:lumMod val="50000"/>
                                  </a:schemeClr>
                                </a:solidFill>
                                <a:latin typeface="Cambria Math" charset="0"/>
                              </a:rPr>
                              <m:t>𝑆</m:t>
                            </m:r>
                          </m:num>
                          <m:den>
                            <m:r>
                              <a:rPr lang="en-US" sz="4000" b="0" i="1" smtClean="0">
                                <a:solidFill>
                                  <a:schemeClr val="accent5">
                                    <a:lumMod val="50000"/>
                                  </a:schemeClr>
                                </a:solidFill>
                                <a:latin typeface="Cambria Math" charset="0"/>
                              </a:rPr>
                              <m:t>𝑁</m:t>
                            </m:r>
                          </m:den>
                        </m:f>
                      </m:e>
                    </m:d>
                  </m:oMath>
                </a14:m>
                <a:endParaRPr lang="en-US" sz="4000" dirty="0">
                  <a:solidFill>
                    <a:schemeClr val="accent5">
                      <a:lumMod val="50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425796" y="3777454"/>
                <a:ext cx="7340407" cy="921214"/>
              </a:xfrm>
              <a:prstGeom prst="rect">
                <a:avLst/>
              </a:prstGeom>
              <a:blipFill>
                <a:blip r:embed="rId2"/>
                <a:stretch>
                  <a:fillRect l="-4145" b="-16216"/>
                </a:stretch>
              </a:blipFill>
            </p:spPr>
            <p:txBody>
              <a:bodyPr/>
              <a:lstStyle/>
              <a:p>
                <a:r>
                  <a:rPr lang="en-US">
                    <a:noFill/>
                  </a:rPr>
                  <a:t> </a:t>
                </a:r>
              </a:p>
            </p:txBody>
          </p:sp>
        </mc:Fallback>
      </mc:AlternateContent>
    </p:spTree>
    <p:extLst>
      <p:ext uri="{BB962C8B-B14F-4D97-AF65-F5344CB8AC3E}">
        <p14:creationId xmlns:p14="http://schemas.microsoft.com/office/powerpoint/2010/main" val="5027702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D879-E2BE-C140-8286-386738606072}"/>
              </a:ext>
            </a:extLst>
          </p:cNvPr>
          <p:cNvSpPr>
            <a:spLocks noGrp="1"/>
          </p:cNvSpPr>
          <p:nvPr>
            <p:ph type="title"/>
          </p:nvPr>
        </p:nvSpPr>
        <p:spPr/>
        <p:txBody>
          <a:bodyPr/>
          <a:lstStyle/>
          <a:p>
            <a:r>
              <a:rPr lang="en-US" dirty="0"/>
              <a:t>Shannon Capacity </a:t>
            </a:r>
          </a:p>
        </p:txBody>
      </p:sp>
      <p:sp>
        <p:nvSpPr>
          <p:cNvPr id="3" name="Text Placeholder 2">
            <a:extLst>
              <a:ext uri="{FF2B5EF4-FFF2-40B4-BE49-F238E27FC236}">
                <a16:creationId xmlns:a16="http://schemas.microsoft.com/office/drawing/2014/main" id="{B9E22295-32DE-BA49-AF51-3DC5BE75B73E}"/>
              </a:ext>
            </a:extLst>
          </p:cNvPr>
          <p:cNvSpPr>
            <a:spLocks noGrp="1"/>
          </p:cNvSpPr>
          <p:nvPr>
            <p:ph type="body" idx="1"/>
          </p:nvPr>
        </p:nvSpPr>
        <p:spPr/>
        <p:txBody>
          <a:bodyPr/>
          <a:lstStyle/>
          <a:p>
            <a:pPr marL="0" indent="0">
              <a:buNone/>
            </a:pPr>
            <a:r>
              <a:rPr lang="en-US" b="1" dirty="0"/>
              <a:t>But</a:t>
            </a:r>
            <a:r>
              <a:rPr lang="en-US" dirty="0"/>
              <a:t>: It doesn’t tell us how to achieve the capacity.</a:t>
            </a:r>
          </a:p>
          <a:p>
            <a:pPr marL="0" indent="0">
              <a:buNone/>
            </a:pPr>
            <a:endParaRPr lang="en-US" b="1" dirty="0"/>
          </a:p>
          <a:p>
            <a:pPr marL="0" indent="0">
              <a:buNone/>
            </a:pPr>
            <a:r>
              <a:rPr lang="en-US" b="1" dirty="0"/>
              <a:t>Hence</a:t>
            </a:r>
            <a:r>
              <a:rPr lang="en-US" dirty="0"/>
              <a:t>: Huge numbers of researchers and engineers have spent decade trying to approach it, in different contexts:</a:t>
            </a:r>
          </a:p>
          <a:p>
            <a:pPr lvl="1">
              <a:buFont typeface="Arial" panose="020B0604020202020204" pitchFamily="34" charset="0"/>
              <a:buChar char="•"/>
            </a:pPr>
            <a:r>
              <a:rPr lang="en-US" dirty="0" err="1"/>
              <a:t>WiFi</a:t>
            </a:r>
            <a:endParaRPr lang="en-US" dirty="0"/>
          </a:p>
          <a:p>
            <a:pPr lvl="1">
              <a:buFont typeface="Arial" panose="020B0604020202020204" pitchFamily="34" charset="0"/>
              <a:buChar char="•"/>
            </a:pPr>
            <a:r>
              <a:rPr lang="en-US" dirty="0"/>
              <a:t>Cellular telephones</a:t>
            </a:r>
          </a:p>
          <a:p>
            <a:pPr lvl="1">
              <a:buFont typeface="Arial" panose="020B0604020202020204" pitchFamily="34" charset="0"/>
              <a:buChar char="•"/>
            </a:pPr>
            <a:r>
              <a:rPr lang="en-US" dirty="0"/>
              <a:t>Ethernet</a:t>
            </a:r>
          </a:p>
          <a:p>
            <a:pPr lvl="1">
              <a:buFont typeface="Arial" panose="020B0604020202020204" pitchFamily="34" charset="0"/>
              <a:buChar char="•"/>
            </a:pPr>
            <a:r>
              <a:rPr lang="en-US" dirty="0"/>
              <a:t>Optical Fibers</a:t>
            </a:r>
          </a:p>
          <a:p>
            <a:pPr lvl="1">
              <a:buFont typeface="Arial" panose="020B0604020202020204" pitchFamily="34" charset="0"/>
              <a:buChar char="•"/>
            </a:pPr>
            <a:r>
              <a:rPr lang="en-US" dirty="0"/>
              <a:t>ADSL Broadband access</a:t>
            </a:r>
          </a:p>
          <a:p>
            <a:pPr lvl="1">
              <a:buFont typeface="Arial" panose="020B0604020202020204" pitchFamily="34" charset="0"/>
              <a:buChar char="•"/>
            </a:pPr>
            <a:r>
              <a:rPr lang="en-US" dirty="0"/>
              <a:t>Modems</a:t>
            </a:r>
          </a:p>
          <a:p>
            <a:pPr lvl="1">
              <a:buFont typeface="Arial" panose="020B0604020202020204" pitchFamily="34" charset="0"/>
              <a:buChar char="•"/>
            </a:pPr>
            <a:r>
              <a:rPr lang="en-US" dirty="0"/>
              <a:t>…</a:t>
            </a:r>
          </a:p>
        </p:txBody>
      </p:sp>
      <p:pic>
        <p:nvPicPr>
          <p:cNvPr id="4" name="ScreenFlow.aiff" descr="ScreenFlow.aiff">
            <a:hlinkClick r:id="" action="ppaction://media"/>
            <a:extLst>
              <a:ext uri="{FF2B5EF4-FFF2-40B4-BE49-F238E27FC236}">
                <a16:creationId xmlns:a16="http://schemas.microsoft.com/office/drawing/2014/main" id="{A34B2341-DCE2-DD41-9098-4D6308885C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50457" y="5401129"/>
            <a:ext cx="449943" cy="449943"/>
          </a:xfrm>
          <a:prstGeom prst="rect">
            <a:avLst/>
          </a:prstGeom>
        </p:spPr>
      </p:pic>
    </p:spTree>
    <p:extLst>
      <p:ext uri="{BB962C8B-B14F-4D97-AF65-F5344CB8AC3E}">
        <p14:creationId xmlns:p14="http://schemas.microsoft.com/office/powerpoint/2010/main" val="650554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76E9-FFCF-A448-8205-1F16E9DBA206}"/>
              </a:ext>
            </a:extLst>
          </p:cNvPr>
          <p:cNvSpPr>
            <a:spLocks noGrp="1"/>
          </p:cNvSpPr>
          <p:nvPr>
            <p:ph type="title"/>
          </p:nvPr>
        </p:nvSpPr>
        <p:spPr/>
        <p:txBody>
          <a:bodyPr/>
          <a:lstStyle/>
          <a:p>
            <a:r>
              <a:rPr lang="en-US" dirty="0"/>
              <a:t>Analog signals</a:t>
            </a:r>
          </a:p>
        </p:txBody>
      </p:sp>
      <p:sp>
        <p:nvSpPr>
          <p:cNvPr id="4" name="Slide Number Placeholder 3">
            <a:extLst>
              <a:ext uri="{FF2B5EF4-FFF2-40B4-BE49-F238E27FC236}">
                <a16:creationId xmlns:a16="http://schemas.microsoft.com/office/drawing/2014/main" id="{0F51B165-D8C2-6141-83E8-F7972C3A3493}"/>
              </a:ext>
            </a:extLst>
          </p:cNvPr>
          <p:cNvSpPr>
            <a:spLocks noGrp="1"/>
          </p:cNvSpPr>
          <p:nvPr>
            <p:ph type="sldNum" sz="quarter" idx="12"/>
          </p:nvPr>
        </p:nvSpPr>
        <p:spPr/>
        <p:txBody>
          <a:bodyPr/>
          <a:lstStyle/>
          <a:p>
            <a:fld id="{8B280AF5-D575-5746-AE9B-FD3A5B8C0398}" type="slidenum">
              <a:rPr lang="en-US" smtClean="0"/>
              <a:t>18</a:t>
            </a:fld>
            <a:endParaRPr lang="en-US"/>
          </a:p>
        </p:txBody>
      </p:sp>
      <p:pic>
        <p:nvPicPr>
          <p:cNvPr id="41" name="Content Placeholder 5">
            <a:extLst>
              <a:ext uri="{FF2B5EF4-FFF2-40B4-BE49-F238E27FC236}">
                <a16:creationId xmlns:a16="http://schemas.microsoft.com/office/drawing/2014/main" id="{B9D4FB34-68B7-4848-905C-7DF5F5CDED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016" y="2001795"/>
            <a:ext cx="4888606" cy="2990335"/>
          </a:xfrm>
          <a:prstGeom prst="rect">
            <a:avLst/>
          </a:prstGeom>
        </p:spPr>
      </p:pic>
      <p:sp>
        <p:nvSpPr>
          <p:cNvPr id="43" name="TextBox 42">
            <a:extLst>
              <a:ext uri="{FF2B5EF4-FFF2-40B4-BE49-F238E27FC236}">
                <a16:creationId xmlns:a16="http://schemas.microsoft.com/office/drawing/2014/main" id="{9E817F70-F698-B64E-8471-94FD636633D4}"/>
              </a:ext>
            </a:extLst>
          </p:cNvPr>
          <p:cNvSpPr txBox="1"/>
          <p:nvPr/>
        </p:nvSpPr>
        <p:spPr>
          <a:xfrm>
            <a:off x="7083951" y="5041206"/>
            <a:ext cx="3134641" cy="1384995"/>
          </a:xfrm>
          <a:prstGeom prst="rect">
            <a:avLst/>
          </a:prstGeom>
          <a:noFill/>
        </p:spPr>
        <p:txBody>
          <a:bodyPr wrap="none" rtlCol="0">
            <a:spAutoFit/>
          </a:bodyPr>
          <a:lstStyle/>
          <a:p>
            <a:pPr>
              <a:buClr>
                <a:schemeClr val="accent1"/>
              </a:buClr>
            </a:pPr>
            <a:r>
              <a:rPr lang="en-US" sz="2800" dirty="0">
                <a:solidFill>
                  <a:schemeClr val="tx1">
                    <a:lumMod val="75000"/>
                    <a:lumOff val="25000"/>
                  </a:schemeClr>
                </a:solidFill>
                <a:latin typeface="+mj-lt"/>
              </a:rPr>
              <a:t>On-Off Keying (OOK)</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One frequency</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2 amplitudes</a:t>
            </a:r>
          </a:p>
        </p:txBody>
      </p:sp>
      <p:pic>
        <p:nvPicPr>
          <p:cNvPr id="44" name="Picture 43">
            <a:extLst>
              <a:ext uri="{FF2B5EF4-FFF2-40B4-BE49-F238E27FC236}">
                <a16:creationId xmlns:a16="http://schemas.microsoft.com/office/drawing/2014/main" id="{B01B5E9B-7455-B045-B961-CA84C193DC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1292" y="1476823"/>
            <a:ext cx="5208739" cy="3543359"/>
          </a:xfrm>
          <a:prstGeom prst="rect">
            <a:avLst/>
          </a:prstGeom>
        </p:spPr>
      </p:pic>
      <p:sp>
        <p:nvSpPr>
          <p:cNvPr id="3" name="TextBox 2">
            <a:extLst>
              <a:ext uri="{FF2B5EF4-FFF2-40B4-BE49-F238E27FC236}">
                <a16:creationId xmlns:a16="http://schemas.microsoft.com/office/drawing/2014/main" id="{ED6F6F85-28D1-BB46-9138-FB42CC367D3F}"/>
              </a:ext>
            </a:extLst>
          </p:cNvPr>
          <p:cNvSpPr txBox="1"/>
          <p:nvPr/>
        </p:nvSpPr>
        <p:spPr>
          <a:xfrm>
            <a:off x="838200" y="5225871"/>
            <a:ext cx="5172238" cy="1015663"/>
          </a:xfrm>
          <a:prstGeom prst="rect">
            <a:avLst/>
          </a:prstGeom>
          <a:noFill/>
        </p:spPr>
        <p:txBody>
          <a:bodyPr wrap="square" rtlCol="0">
            <a:spAutoFit/>
          </a:bodyPr>
          <a:lstStyle/>
          <a:p>
            <a:r>
              <a:rPr lang="en-US" sz="2000" dirty="0"/>
              <a:t>Frequency = 1/wavelength</a:t>
            </a:r>
          </a:p>
          <a:p>
            <a:r>
              <a:rPr lang="en-US" sz="2000" dirty="0"/>
              <a:t>Bandwidth: size of frequency range</a:t>
            </a:r>
          </a:p>
          <a:p>
            <a:r>
              <a:rPr lang="en-US" sz="2000" dirty="0"/>
              <a:t>Phase: location of peak within the wavelength</a:t>
            </a:r>
          </a:p>
        </p:txBody>
      </p:sp>
      <p:sp>
        <p:nvSpPr>
          <p:cNvPr id="7" name="Content Placeholder 6">
            <a:extLst>
              <a:ext uri="{FF2B5EF4-FFF2-40B4-BE49-F238E27FC236}">
                <a16:creationId xmlns:a16="http://schemas.microsoft.com/office/drawing/2014/main" id="{90696C9B-B9FD-AD48-A143-D985822515D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30109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F50C-C975-D341-8084-33AB6C5FA0D1}"/>
              </a:ext>
            </a:extLst>
          </p:cNvPr>
          <p:cNvSpPr>
            <a:spLocks noGrp="1"/>
          </p:cNvSpPr>
          <p:nvPr>
            <p:ph type="title"/>
          </p:nvPr>
        </p:nvSpPr>
        <p:spPr>
          <a:xfrm>
            <a:off x="616016" y="327547"/>
            <a:ext cx="10515600" cy="1325563"/>
          </a:xfrm>
        </p:spPr>
        <p:txBody>
          <a:bodyPr/>
          <a:lstStyle/>
          <a:p>
            <a:r>
              <a:rPr lang="en-US" dirty="0"/>
              <a:t>Sending 0s and 1s</a:t>
            </a:r>
          </a:p>
        </p:txBody>
      </p:sp>
      <p:sp>
        <p:nvSpPr>
          <p:cNvPr id="4" name="Slide Number Placeholder 3">
            <a:extLst>
              <a:ext uri="{FF2B5EF4-FFF2-40B4-BE49-F238E27FC236}">
                <a16:creationId xmlns:a16="http://schemas.microsoft.com/office/drawing/2014/main" id="{D7F6376A-2429-5A4F-9AF3-885E057DB031}"/>
              </a:ext>
            </a:extLst>
          </p:cNvPr>
          <p:cNvSpPr>
            <a:spLocks noGrp="1"/>
          </p:cNvSpPr>
          <p:nvPr>
            <p:ph type="sldNum" sz="quarter" idx="12"/>
          </p:nvPr>
        </p:nvSpPr>
        <p:spPr/>
        <p:txBody>
          <a:bodyPr/>
          <a:lstStyle/>
          <a:p>
            <a:fld id="{8B280AF5-D575-5746-AE9B-FD3A5B8C0398}" type="slidenum">
              <a:rPr lang="en-US" smtClean="0"/>
              <a:t>19</a:t>
            </a:fld>
            <a:endParaRPr lang="en-US"/>
          </a:p>
        </p:txBody>
      </p:sp>
      <p:sp>
        <p:nvSpPr>
          <p:cNvPr id="5" name="Content Placeholder 4">
            <a:extLst>
              <a:ext uri="{FF2B5EF4-FFF2-40B4-BE49-F238E27FC236}">
                <a16:creationId xmlns:a16="http://schemas.microsoft.com/office/drawing/2014/main" id="{B6B93F3D-8369-474E-A06C-BFC3737ADDB8}"/>
              </a:ext>
            </a:extLst>
          </p:cNvPr>
          <p:cNvSpPr txBox="1">
            <a:spLocks noGrp="1"/>
          </p:cNvSpPr>
          <p:nvPr>
            <p:ph idx="1"/>
          </p:nvPr>
        </p:nvSpPr>
        <p:spPr>
          <a:xfrm>
            <a:off x="616016" y="1911910"/>
            <a:ext cx="10332070" cy="3576364"/>
          </a:xfrm>
          <a:prstGeom prst="rect">
            <a:avLst/>
          </a:prstGeom>
          <a:noFill/>
        </p:spPr>
        <p:txBody>
          <a:bodyPr wrap="square" rtlCol="0">
            <a:spAutoFit/>
          </a:bodyPr>
          <a:lstStyle/>
          <a:p>
            <a:pPr marL="0" indent="0">
              <a:buNone/>
            </a:pPr>
            <a:r>
              <a:rPr lang="en-US" sz="2800" dirty="0">
                <a:latin typeface="+mj-lt"/>
              </a:rPr>
              <a:t>Frequency Shift Keying (FSK)</a:t>
            </a:r>
          </a:p>
          <a:p>
            <a:pPr marL="457200" lvl="0" indent="-457200">
              <a:buClr>
                <a:srgbClr val="E48312"/>
              </a:buClr>
              <a:buFont typeface="Arial" panose="020B0604020202020204" pitchFamily="34" charset="0"/>
              <a:buChar char="•"/>
            </a:pPr>
            <a:endParaRPr lang="en-US" dirty="0">
              <a:solidFill>
                <a:srgbClr val="000000">
                  <a:lumMod val="75000"/>
                  <a:lumOff val="25000"/>
                </a:srgbClr>
              </a:solidFill>
            </a:endParaRPr>
          </a:p>
          <a:p>
            <a:pPr marL="0" indent="0">
              <a:buNone/>
            </a:pPr>
            <a:r>
              <a:rPr lang="en-US" dirty="0">
                <a:solidFill>
                  <a:srgbClr val="000000">
                    <a:lumMod val="75000"/>
                    <a:lumOff val="25000"/>
                  </a:srgbClr>
                </a:solidFill>
              </a:rPr>
              <a:t>Amplitude Shift Keying (ASK)</a:t>
            </a:r>
            <a:endParaRPr lang="en-US" dirty="0"/>
          </a:p>
          <a:p>
            <a:pPr marL="457200" lvl="0" indent="-457200">
              <a:buClr>
                <a:srgbClr val="E48312"/>
              </a:buClr>
              <a:buFont typeface="Arial" panose="020B0604020202020204" pitchFamily="34" charset="0"/>
              <a:buChar char="•"/>
            </a:pPr>
            <a:endParaRPr lang="en-US" dirty="0">
              <a:solidFill>
                <a:srgbClr val="000000">
                  <a:lumMod val="75000"/>
                  <a:lumOff val="25000"/>
                </a:srgbClr>
              </a:solidFill>
            </a:endParaRPr>
          </a:p>
          <a:p>
            <a:pPr marL="0" indent="0">
              <a:buNone/>
            </a:pPr>
            <a:r>
              <a:rPr lang="en-US" dirty="0">
                <a:solidFill>
                  <a:srgbClr val="000000">
                    <a:lumMod val="75000"/>
                    <a:lumOff val="25000"/>
                  </a:srgbClr>
                </a:solidFill>
              </a:rPr>
              <a:t>Phase Shift Keying (PSK)</a:t>
            </a:r>
            <a:endParaRPr lang="en-US" dirty="0"/>
          </a:p>
          <a:p>
            <a:pPr marL="457200" lvl="0" indent="-457200">
              <a:buClr>
                <a:srgbClr val="E48312"/>
              </a:buClr>
              <a:buFont typeface="Arial" panose="020B0604020202020204" pitchFamily="34" charset="0"/>
              <a:buChar char="•"/>
            </a:pPr>
            <a:r>
              <a:rPr lang="en-US" dirty="0">
                <a:solidFill>
                  <a:srgbClr val="000000">
                    <a:lumMod val="75000"/>
                    <a:lumOff val="25000"/>
                  </a:srgbClr>
                </a:solidFill>
              </a:rPr>
              <a:t>For the same frequency + amplitude, vary the phase</a:t>
            </a:r>
          </a:p>
          <a:p>
            <a:pPr marL="457200" lvl="0" indent="-457200">
              <a:buClr>
                <a:srgbClr val="E48312"/>
              </a:buClr>
              <a:buFont typeface="Arial" panose="020B0604020202020204" pitchFamily="34" charset="0"/>
              <a:buChar char="•"/>
            </a:pPr>
            <a:r>
              <a:rPr lang="en-US" dirty="0">
                <a:solidFill>
                  <a:srgbClr val="000000">
                    <a:lumMod val="75000"/>
                    <a:lumOff val="25000"/>
                  </a:srgbClr>
                </a:solidFill>
              </a:rPr>
              <a:t>No variation in power (amplitude) or wavelength (frequency)</a:t>
            </a:r>
          </a:p>
        </p:txBody>
      </p:sp>
    </p:spTree>
    <p:extLst>
      <p:ext uri="{BB962C8B-B14F-4D97-AF65-F5344CB8AC3E}">
        <p14:creationId xmlns:p14="http://schemas.microsoft.com/office/powerpoint/2010/main" val="151336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19FB-4037-E040-9992-2DA6EAC2683E}"/>
              </a:ext>
            </a:extLst>
          </p:cNvPr>
          <p:cNvSpPr>
            <a:spLocks noGrp="1"/>
          </p:cNvSpPr>
          <p:nvPr>
            <p:ph type="title"/>
          </p:nvPr>
        </p:nvSpPr>
        <p:spPr/>
        <p:txBody>
          <a:bodyPr/>
          <a:lstStyle/>
          <a:p>
            <a:r>
              <a:rPr lang="en-US" dirty="0"/>
              <a:t>Goals for today</a:t>
            </a:r>
          </a:p>
        </p:txBody>
      </p:sp>
      <p:sp>
        <p:nvSpPr>
          <p:cNvPr id="3" name="Text Placeholder 2">
            <a:extLst>
              <a:ext uri="{FF2B5EF4-FFF2-40B4-BE49-F238E27FC236}">
                <a16:creationId xmlns:a16="http://schemas.microsoft.com/office/drawing/2014/main" id="{A3333941-EEF0-E54C-9EB9-E64C0F161DD7}"/>
              </a:ext>
            </a:extLst>
          </p:cNvPr>
          <p:cNvSpPr>
            <a:spLocks noGrp="1"/>
          </p:cNvSpPr>
          <p:nvPr>
            <p:ph type="body" idx="1"/>
          </p:nvPr>
        </p:nvSpPr>
        <p:spPr/>
        <p:txBody>
          <a:bodyPr>
            <a:normAutofit/>
          </a:bodyPr>
          <a:lstStyle/>
          <a:p>
            <a:pPr marL="514350" indent="-514350">
              <a:buFont typeface="+mj-lt"/>
              <a:buAutoNum type="arabicPeriod"/>
            </a:pPr>
            <a:r>
              <a:rPr lang="en-US" sz="3200" b="1" dirty="0"/>
              <a:t>Capacity</a:t>
            </a:r>
            <a:r>
              <a:rPr lang="en-US" sz="3200" dirty="0"/>
              <a:t>: </a:t>
            </a:r>
            <a:br>
              <a:rPr lang="en-US" sz="3200" dirty="0"/>
            </a:br>
            <a:r>
              <a:rPr lang="en-US" sz="3200" dirty="0"/>
              <a:t>What determines the maximum data rate of a link? </a:t>
            </a:r>
          </a:p>
          <a:p>
            <a:pPr lvl="1"/>
            <a:r>
              <a:rPr lang="en-US" sz="3200" dirty="0"/>
              <a:t>   How can we get close to the maximum capacity?</a:t>
            </a:r>
            <a:br>
              <a:rPr lang="en-US" sz="3200" dirty="0"/>
            </a:br>
            <a:endParaRPr lang="en-US" sz="3200" dirty="0"/>
          </a:p>
          <a:p>
            <a:pPr marL="514350" indent="-514350">
              <a:buFont typeface="+mj-lt"/>
              <a:buAutoNum type="arabicPeriod"/>
            </a:pPr>
            <a:r>
              <a:rPr lang="en-US" sz="3200" b="1" dirty="0"/>
              <a:t>Clocks</a:t>
            </a:r>
            <a:r>
              <a:rPr lang="en-US" sz="3200" dirty="0"/>
              <a:t>: Two communicating entities cannot have exactly the same clock or frequency. How can they communicate?</a:t>
            </a:r>
          </a:p>
          <a:p>
            <a:endParaRPr lang="en-US" sz="3200" dirty="0"/>
          </a:p>
        </p:txBody>
      </p:sp>
    </p:spTree>
    <p:extLst>
      <p:ext uri="{BB962C8B-B14F-4D97-AF65-F5344CB8AC3E}">
        <p14:creationId xmlns:p14="http://schemas.microsoft.com/office/powerpoint/2010/main" val="4834752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A91C-B05F-1F45-9AFE-40247503CAF3}"/>
              </a:ext>
            </a:extLst>
          </p:cNvPr>
          <p:cNvSpPr>
            <a:spLocks noGrp="1"/>
          </p:cNvSpPr>
          <p:nvPr>
            <p:ph type="title"/>
          </p:nvPr>
        </p:nvSpPr>
        <p:spPr>
          <a:xfrm>
            <a:off x="838200" y="14397"/>
            <a:ext cx="10515600" cy="1325563"/>
          </a:xfrm>
        </p:spPr>
        <p:txBody>
          <a:bodyPr/>
          <a:lstStyle/>
          <a:p>
            <a:r>
              <a:rPr lang="en-US" dirty="0"/>
              <a:t>Phase in Analog signals</a:t>
            </a:r>
          </a:p>
        </p:txBody>
      </p:sp>
      <p:sp>
        <p:nvSpPr>
          <p:cNvPr id="4" name="Slide Number Placeholder 3">
            <a:extLst>
              <a:ext uri="{FF2B5EF4-FFF2-40B4-BE49-F238E27FC236}">
                <a16:creationId xmlns:a16="http://schemas.microsoft.com/office/drawing/2014/main" id="{62984B33-D779-9945-9735-46AB6A0D24F1}"/>
              </a:ext>
            </a:extLst>
          </p:cNvPr>
          <p:cNvSpPr>
            <a:spLocks noGrp="1"/>
          </p:cNvSpPr>
          <p:nvPr>
            <p:ph type="sldNum" sz="quarter" idx="12"/>
          </p:nvPr>
        </p:nvSpPr>
        <p:spPr>
          <a:xfrm>
            <a:off x="10481198" y="6381772"/>
            <a:ext cx="1312025" cy="365125"/>
          </a:xfrm>
        </p:spPr>
        <p:txBody>
          <a:bodyPr/>
          <a:lstStyle/>
          <a:p>
            <a:fld id="{8B280AF5-D575-5746-AE9B-FD3A5B8C0398}" type="slidenum">
              <a:rPr lang="en-US" smtClean="0"/>
              <a:t>20</a:t>
            </a:fld>
            <a:endParaRPr lang="en-US" dirty="0"/>
          </a:p>
        </p:txBody>
      </p:sp>
      <p:sp>
        <p:nvSpPr>
          <p:cNvPr id="7" name="TextBox 6">
            <a:extLst>
              <a:ext uri="{FF2B5EF4-FFF2-40B4-BE49-F238E27FC236}">
                <a16:creationId xmlns:a16="http://schemas.microsoft.com/office/drawing/2014/main" id="{62BD444B-B22F-3240-9EEC-8BEC81729EDA}"/>
              </a:ext>
            </a:extLst>
          </p:cNvPr>
          <p:cNvSpPr txBox="1"/>
          <p:nvPr/>
        </p:nvSpPr>
        <p:spPr>
          <a:xfrm>
            <a:off x="8410136" y="5179339"/>
            <a:ext cx="2983509" cy="1384995"/>
          </a:xfrm>
          <a:prstGeom prst="rect">
            <a:avLst/>
          </a:prstGeom>
          <a:noFill/>
        </p:spPr>
        <p:txBody>
          <a:bodyPr wrap="none" rtlCol="0">
            <a:spAutoFit/>
          </a:bodyPr>
          <a:lstStyle/>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frequency</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amplitude</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Different phase</a:t>
            </a:r>
          </a:p>
        </p:txBody>
      </p:sp>
      <p:graphicFrame>
        <p:nvGraphicFramePr>
          <p:cNvPr id="19" name="Chart 18">
            <a:extLst>
              <a:ext uri="{FF2B5EF4-FFF2-40B4-BE49-F238E27FC236}">
                <a16:creationId xmlns:a16="http://schemas.microsoft.com/office/drawing/2014/main" id="{925F29EB-FC6A-1349-9A32-85CCD1CF7293}"/>
              </a:ext>
            </a:extLst>
          </p:cNvPr>
          <p:cNvGraphicFramePr>
            <a:graphicFrameLocks/>
          </p:cNvGraphicFramePr>
          <p:nvPr/>
        </p:nvGraphicFramePr>
        <p:xfrm>
          <a:off x="5329891" y="110230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CD9F6F6A-AFD5-234F-A6C1-10BEEDD8B8AC}"/>
              </a:ext>
            </a:extLst>
          </p:cNvPr>
          <p:cNvSpPr txBox="1"/>
          <p:nvPr/>
        </p:nvSpPr>
        <p:spPr>
          <a:xfrm>
            <a:off x="10892049" y="2308213"/>
            <a:ext cx="1225015" cy="646331"/>
          </a:xfrm>
          <a:prstGeom prst="rect">
            <a:avLst/>
          </a:prstGeom>
          <a:noFill/>
        </p:spPr>
        <p:txBody>
          <a:bodyPr wrap="none" rtlCol="0">
            <a:spAutoFit/>
          </a:bodyPr>
          <a:lstStyle/>
          <a:p>
            <a:r>
              <a:rPr lang="en-US" sz="3600" dirty="0">
                <a:solidFill>
                  <a:schemeClr val="tx1">
                    <a:lumMod val="75000"/>
                    <a:lumOff val="25000"/>
                  </a:schemeClr>
                </a:solidFill>
                <a:latin typeface="+mj-lt"/>
              </a:rPr>
              <a:t>(-90°)</a:t>
            </a:r>
          </a:p>
        </p:txBody>
      </p:sp>
      <p:graphicFrame>
        <p:nvGraphicFramePr>
          <p:cNvPr id="34" name="Chart 33">
            <a:extLst>
              <a:ext uri="{FF2B5EF4-FFF2-40B4-BE49-F238E27FC236}">
                <a16:creationId xmlns:a16="http://schemas.microsoft.com/office/drawing/2014/main" id="{8EB2B061-085B-1949-823D-FAAA702420FE}"/>
              </a:ext>
            </a:extLst>
          </p:cNvPr>
          <p:cNvGraphicFramePr>
            <a:graphicFrameLocks/>
          </p:cNvGraphicFramePr>
          <p:nvPr/>
        </p:nvGraphicFramePr>
        <p:xfrm>
          <a:off x="448943" y="1095810"/>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36" name="Picture 35">
            <a:extLst>
              <a:ext uri="{FF2B5EF4-FFF2-40B4-BE49-F238E27FC236}">
                <a16:creationId xmlns:a16="http://schemas.microsoft.com/office/drawing/2014/main" id="{3FFAEAB7-4FF8-DA4D-A33A-1102CCEC9A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72731" y="3257957"/>
            <a:ext cx="2500001" cy="607340"/>
          </a:xfrm>
          <a:prstGeom prst="rect">
            <a:avLst/>
          </a:prstGeom>
        </p:spPr>
      </p:pic>
      <p:pic>
        <p:nvPicPr>
          <p:cNvPr id="39" name="Picture 38">
            <a:extLst>
              <a:ext uri="{FF2B5EF4-FFF2-40B4-BE49-F238E27FC236}">
                <a16:creationId xmlns:a16="http://schemas.microsoft.com/office/drawing/2014/main" id="{BBFEA915-72C4-8E43-B8A9-AAB514F99F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006"/>
          <a:stretch/>
        </p:blipFill>
        <p:spPr>
          <a:xfrm>
            <a:off x="8316623" y="3271468"/>
            <a:ext cx="1243508" cy="593829"/>
          </a:xfrm>
          <a:prstGeom prst="rect">
            <a:avLst/>
          </a:prstGeom>
        </p:spPr>
      </p:pic>
      <p:sp>
        <p:nvSpPr>
          <p:cNvPr id="40" name="Left Brace 39">
            <a:extLst>
              <a:ext uri="{FF2B5EF4-FFF2-40B4-BE49-F238E27FC236}">
                <a16:creationId xmlns:a16="http://schemas.microsoft.com/office/drawing/2014/main" id="{D0FCF05A-BA08-E94F-BCC1-279FB9F2F450}"/>
              </a:ext>
            </a:extLst>
          </p:cNvPr>
          <p:cNvSpPr/>
          <p:nvPr/>
        </p:nvSpPr>
        <p:spPr>
          <a:xfrm rot="5400000">
            <a:off x="11357536" y="2855558"/>
            <a:ext cx="294042" cy="577331"/>
          </a:xfrm>
          <a:prstGeom prst="leftBrac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1" name="Chart 40">
            <a:extLst>
              <a:ext uri="{FF2B5EF4-FFF2-40B4-BE49-F238E27FC236}">
                <a16:creationId xmlns:a16="http://schemas.microsoft.com/office/drawing/2014/main" id="{BF2B02F0-0A87-0041-8425-F862D8330DE8}"/>
              </a:ext>
            </a:extLst>
          </p:cNvPr>
          <p:cNvGraphicFramePr>
            <a:graphicFrameLocks/>
          </p:cNvGraphicFramePr>
          <p:nvPr/>
        </p:nvGraphicFramePr>
        <p:xfrm>
          <a:off x="448943" y="3945399"/>
          <a:ext cx="4572000" cy="2743200"/>
        </p:xfrm>
        <a:graphic>
          <a:graphicData uri="http://schemas.openxmlformats.org/drawingml/2006/chart">
            <c:chart xmlns:c="http://schemas.openxmlformats.org/drawingml/2006/chart" xmlns:r="http://schemas.openxmlformats.org/officeDocument/2006/relationships" r:id="rId7"/>
          </a:graphicData>
        </a:graphic>
      </p:graphicFrame>
      <p:pic>
        <p:nvPicPr>
          <p:cNvPr id="42" name="Picture 41">
            <a:extLst>
              <a:ext uri="{FF2B5EF4-FFF2-40B4-BE49-F238E27FC236}">
                <a16:creationId xmlns:a16="http://schemas.microsoft.com/office/drawing/2014/main" id="{735EE795-BEB0-D24A-93F1-735F44B0FFA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79"/>
          <a:stretch/>
        </p:blipFill>
        <p:spPr>
          <a:xfrm>
            <a:off x="3661362" y="6171440"/>
            <a:ext cx="1469270" cy="392896"/>
          </a:xfrm>
          <a:prstGeom prst="rect">
            <a:avLst/>
          </a:prstGeom>
        </p:spPr>
      </p:pic>
      <p:sp>
        <p:nvSpPr>
          <p:cNvPr id="43" name="TextBox 42">
            <a:extLst>
              <a:ext uri="{FF2B5EF4-FFF2-40B4-BE49-F238E27FC236}">
                <a16:creationId xmlns:a16="http://schemas.microsoft.com/office/drawing/2014/main" id="{89275812-644D-524E-A5DA-B112EE78625C}"/>
              </a:ext>
            </a:extLst>
          </p:cNvPr>
          <p:cNvSpPr txBox="1"/>
          <p:nvPr/>
        </p:nvSpPr>
        <p:spPr>
          <a:xfrm>
            <a:off x="6076524" y="5228802"/>
            <a:ext cx="1459054" cy="646331"/>
          </a:xfrm>
          <a:prstGeom prst="rect">
            <a:avLst/>
          </a:prstGeom>
          <a:noFill/>
        </p:spPr>
        <p:txBody>
          <a:bodyPr wrap="none" rtlCol="0">
            <a:spAutoFit/>
          </a:bodyPr>
          <a:lstStyle/>
          <a:p>
            <a:r>
              <a:rPr lang="en-US" sz="3600" dirty="0">
                <a:solidFill>
                  <a:schemeClr val="tx1">
                    <a:lumMod val="75000"/>
                    <a:lumOff val="25000"/>
                  </a:schemeClr>
                </a:solidFill>
                <a:latin typeface="+mj-lt"/>
              </a:rPr>
              <a:t>(-180°)</a:t>
            </a:r>
          </a:p>
        </p:txBody>
      </p:sp>
      <p:sp>
        <p:nvSpPr>
          <p:cNvPr id="44" name="Left Brace 43">
            <a:extLst>
              <a:ext uri="{FF2B5EF4-FFF2-40B4-BE49-F238E27FC236}">
                <a16:creationId xmlns:a16="http://schemas.microsoft.com/office/drawing/2014/main" id="{55874C78-BDC0-7943-9493-0B19B89F3D46}"/>
              </a:ext>
            </a:extLst>
          </p:cNvPr>
          <p:cNvSpPr/>
          <p:nvPr/>
        </p:nvSpPr>
        <p:spPr>
          <a:xfrm rot="5400000">
            <a:off x="6659030" y="5735752"/>
            <a:ext cx="294042" cy="577331"/>
          </a:xfrm>
          <a:prstGeom prst="leftBrac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5" name="Picture 44">
            <a:extLst>
              <a:ext uri="{FF2B5EF4-FFF2-40B4-BE49-F238E27FC236}">
                <a16:creationId xmlns:a16="http://schemas.microsoft.com/office/drawing/2014/main" id="{DD99EC03-604F-7D46-AB8E-652E7EBC034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30631" y="6238874"/>
            <a:ext cx="2023979" cy="334963"/>
          </a:xfrm>
          <a:prstGeom prst="rect">
            <a:avLst/>
          </a:prstGeom>
        </p:spPr>
      </p:pic>
      <p:pic>
        <p:nvPicPr>
          <p:cNvPr id="46" name="Picture 45">
            <a:extLst>
              <a:ext uri="{FF2B5EF4-FFF2-40B4-BE49-F238E27FC236}">
                <a16:creationId xmlns:a16="http://schemas.microsoft.com/office/drawing/2014/main" id="{F631FFA7-4F4D-4D46-B6F5-1196B61E85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77435" y="3571654"/>
            <a:ext cx="1243508" cy="426097"/>
          </a:xfrm>
          <a:prstGeom prst="rect">
            <a:avLst/>
          </a:prstGeom>
        </p:spPr>
      </p:pic>
    </p:spTree>
    <p:extLst>
      <p:ext uri="{BB962C8B-B14F-4D97-AF65-F5344CB8AC3E}">
        <p14:creationId xmlns:p14="http://schemas.microsoft.com/office/powerpoint/2010/main" val="224754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P spid="40" grpId="0" animBg="1"/>
      <p:bldP spid="43" grpId="0"/>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A91C-B05F-1F45-9AFE-40247503CAF3}"/>
              </a:ext>
            </a:extLst>
          </p:cNvPr>
          <p:cNvSpPr>
            <a:spLocks noGrp="1"/>
          </p:cNvSpPr>
          <p:nvPr>
            <p:ph type="title"/>
          </p:nvPr>
        </p:nvSpPr>
        <p:spPr>
          <a:xfrm>
            <a:off x="838200" y="-23181"/>
            <a:ext cx="10515600" cy="1325563"/>
          </a:xfrm>
        </p:spPr>
        <p:txBody>
          <a:bodyPr/>
          <a:lstStyle/>
          <a:p>
            <a:r>
              <a:rPr lang="en-US" dirty="0"/>
              <a:t>Phase in Analog signals</a:t>
            </a:r>
          </a:p>
        </p:txBody>
      </p:sp>
      <p:sp>
        <p:nvSpPr>
          <p:cNvPr id="4" name="Slide Number Placeholder 3">
            <a:extLst>
              <a:ext uri="{FF2B5EF4-FFF2-40B4-BE49-F238E27FC236}">
                <a16:creationId xmlns:a16="http://schemas.microsoft.com/office/drawing/2014/main" id="{62984B33-D779-9945-9735-46AB6A0D24F1}"/>
              </a:ext>
            </a:extLst>
          </p:cNvPr>
          <p:cNvSpPr>
            <a:spLocks noGrp="1"/>
          </p:cNvSpPr>
          <p:nvPr>
            <p:ph type="sldNum" sz="quarter" idx="12"/>
          </p:nvPr>
        </p:nvSpPr>
        <p:spPr>
          <a:xfrm>
            <a:off x="10481198" y="6381772"/>
            <a:ext cx="1312025" cy="365125"/>
          </a:xfrm>
        </p:spPr>
        <p:txBody>
          <a:bodyPr/>
          <a:lstStyle/>
          <a:p>
            <a:fld id="{8B280AF5-D575-5746-AE9B-FD3A5B8C0398}" type="slidenum">
              <a:rPr lang="en-US" smtClean="0"/>
              <a:t>21</a:t>
            </a:fld>
            <a:endParaRPr lang="en-US" dirty="0"/>
          </a:p>
        </p:txBody>
      </p:sp>
      <p:sp>
        <p:nvSpPr>
          <p:cNvPr id="7" name="TextBox 6">
            <a:extLst>
              <a:ext uri="{FF2B5EF4-FFF2-40B4-BE49-F238E27FC236}">
                <a16:creationId xmlns:a16="http://schemas.microsoft.com/office/drawing/2014/main" id="{62BD444B-B22F-3240-9EEC-8BEC81729EDA}"/>
              </a:ext>
            </a:extLst>
          </p:cNvPr>
          <p:cNvSpPr txBox="1"/>
          <p:nvPr/>
        </p:nvSpPr>
        <p:spPr>
          <a:xfrm>
            <a:off x="8410136" y="5179339"/>
            <a:ext cx="2983509" cy="1384995"/>
          </a:xfrm>
          <a:prstGeom prst="rect">
            <a:avLst/>
          </a:prstGeom>
          <a:noFill/>
        </p:spPr>
        <p:txBody>
          <a:bodyPr wrap="none" rtlCol="0">
            <a:spAutoFit/>
          </a:bodyPr>
          <a:lstStyle/>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frequency</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amplitude</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Different phase</a:t>
            </a:r>
          </a:p>
        </p:txBody>
      </p:sp>
      <p:graphicFrame>
        <p:nvGraphicFramePr>
          <p:cNvPr id="34" name="Chart 33">
            <a:extLst>
              <a:ext uri="{FF2B5EF4-FFF2-40B4-BE49-F238E27FC236}">
                <a16:creationId xmlns:a16="http://schemas.microsoft.com/office/drawing/2014/main" id="{8EB2B061-085B-1949-823D-FAAA702420FE}"/>
              </a:ext>
            </a:extLst>
          </p:cNvPr>
          <p:cNvGraphicFramePr>
            <a:graphicFrameLocks/>
          </p:cNvGraphicFramePr>
          <p:nvPr/>
        </p:nvGraphicFramePr>
        <p:xfrm>
          <a:off x="448943" y="109581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38" name="Picture 37">
            <a:extLst>
              <a:ext uri="{FF2B5EF4-FFF2-40B4-BE49-F238E27FC236}">
                <a16:creationId xmlns:a16="http://schemas.microsoft.com/office/drawing/2014/main" id="{24476AAF-1188-6447-AAB4-A7511FB02A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7435" y="3571654"/>
            <a:ext cx="1243508" cy="426097"/>
          </a:xfrm>
          <a:prstGeom prst="rect">
            <a:avLst/>
          </a:prstGeom>
        </p:spPr>
      </p:pic>
      <p:graphicFrame>
        <p:nvGraphicFramePr>
          <p:cNvPr id="41" name="Chart 40">
            <a:extLst>
              <a:ext uri="{FF2B5EF4-FFF2-40B4-BE49-F238E27FC236}">
                <a16:creationId xmlns:a16="http://schemas.microsoft.com/office/drawing/2014/main" id="{BF2B02F0-0A87-0041-8425-F862D8330DE8}"/>
              </a:ext>
            </a:extLst>
          </p:cNvPr>
          <p:cNvGraphicFramePr>
            <a:graphicFrameLocks/>
          </p:cNvGraphicFramePr>
          <p:nvPr/>
        </p:nvGraphicFramePr>
        <p:xfrm>
          <a:off x="448943" y="3945399"/>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42" name="Picture 41">
            <a:extLst>
              <a:ext uri="{FF2B5EF4-FFF2-40B4-BE49-F238E27FC236}">
                <a16:creationId xmlns:a16="http://schemas.microsoft.com/office/drawing/2014/main" id="{735EE795-BEB0-D24A-93F1-735F44B0FF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1361" y="6173702"/>
            <a:ext cx="3540109" cy="390633"/>
          </a:xfrm>
          <a:prstGeom prst="rect">
            <a:avLst/>
          </a:prstGeom>
        </p:spPr>
      </p:pic>
      <p:sp>
        <p:nvSpPr>
          <p:cNvPr id="43" name="TextBox 42">
            <a:extLst>
              <a:ext uri="{FF2B5EF4-FFF2-40B4-BE49-F238E27FC236}">
                <a16:creationId xmlns:a16="http://schemas.microsoft.com/office/drawing/2014/main" id="{89275812-644D-524E-A5DA-B112EE78625C}"/>
              </a:ext>
            </a:extLst>
          </p:cNvPr>
          <p:cNvSpPr txBox="1"/>
          <p:nvPr/>
        </p:nvSpPr>
        <p:spPr>
          <a:xfrm>
            <a:off x="6076524" y="5228802"/>
            <a:ext cx="1459054" cy="646331"/>
          </a:xfrm>
          <a:prstGeom prst="rect">
            <a:avLst/>
          </a:prstGeom>
          <a:noFill/>
        </p:spPr>
        <p:txBody>
          <a:bodyPr wrap="none" rtlCol="0">
            <a:spAutoFit/>
          </a:bodyPr>
          <a:lstStyle/>
          <a:p>
            <a:r>
              <a:rPr lang="en-US" sz="3600" dirty="0">
                <a:solidFill>
                  <a:schemeClr val="tx1">
                    <a:lumMod val="75000"/>
                    <a:lumOff val="25000"/>
                  </a:schemeClr>
                </a:solidFill>
                <a:latin typeface="+mj-lt"/>
              </a:rPr>
              <a:t>(-180°)</a:t>
            </a:r>
          </a:p>
        </p:txBody>
      </p:sp>
      <p:sp>
        <p:nvSpPr>
          <p:cNvPr id="44" name="Left Brace 43">
            <a:extLst>
              <a:ext uri="{FF2B5EF4-FFF2-40B4-BE49-F238E27FC236}">
                <a16:creationId xmlns:a16="http://schemas.microsoft.com/office/drawing/2014/main" id="{55874C78-BDC0-7943-9493-0B19B89F3D46}"/>
              </a:ext>
            </a:extLst>
          </p:cNvPr>
          <p:cNvSpPr/>
          <p:nvPr/>
        </p:nvSpPr>
        <p:spPr>
          <a:xfrm rot="5400000">
            <a:off x="6659030" y="5735752"/>
            <a:ext cx="294042" cy="577331"/>
          </a:xfrm>
          <a:prstGeom prst="leftBrac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C32FA409-890B-6F40-8248-E2B9A23B1E1D}"/>
              </a:ext>
            </a:extLst>
          </p:cNvPr>
          <p:cNvSpPr txBox="1"/>
          <p:nvPr/>
        </p:nvSpPr>
        <p:spPr>
          <a:xfrm>
            <a:off x="10648970" y="2857072"/>
            <a:ext cx="487634" cy="523220"/>
          </a:xfrm>
          <a:prstGeom prst="rect">
            <a:avLst/>
          </a:prstGeom>
          <a:noFill/>
        </p:spPr>
        <p:txBody>
          <a:bodyPr wrap="none" rtlCol="0">
            <a:spAutoFit/>
          </a:bodyPr>
          <a:lstStyle/>
          <a:p>
            <a:r>
              <a:rPr lang="en-US" sz="2800" dirty="0">
                <a:solidFill>
                  <a:schemeClr val="tx1">
                    <a:lumMod val="75000"/>
                    <a:lumOff val="25000"/>
                  </a:schemeClr>
                </a:solidFill>
                <a:latin typeface="+mj-lt"/>
              </a:rPr>
              <a:t>0°</a:t>
            </a:r>
          </a:p>
        </p:txBody>
      </p:sp>
      <p:pic>
        <p:nvPicPr>
          <p:cNvPr id="17" name="Picture 16">
            <a:extLst>
              <a:ext uri="{FF2B5EF4-FFF2-40B4-BE49-F238E27FC236}">
                <a16:creationId xmlns:a16="http://schemas.microsoft.com/office/drawing/2014/main" id="{03209141-D1D8-D548-98E0-0121D1881F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76659" y="1176813"/>
            <a:ext cx="3594437" cy="3714252"/>
          </a:xfrm>
          <a:prstGeom prst="rect">
            <a:avLst/>
          </a:prstGeom>
        </p:spPr>
      </p:pic>
      <p:sp>
        <p:nvSpPr>
          <p:cNvPr id="18" name="TextBox 17">
            <a:extLst>
              <a:ext uri="{FF2B5EF4-FFF2-40B4-BE49-F238E27FC236}">
                <a16:creationId xmlns:a16="http://schemas.microsoft.com/office/drawing/2014/main" id="{9532F7D3-21CE-2B4E-A586-2A88925B5F4C}"/>
              </a:ext>
            </a:extLst>
          </p:cNvPr>
          <p:cNvSpPr txBox="1"/>
          <p:nvPr/>
        </p:nvSpPr>
        <p:spPr>
          <a:xfrm>
            <a:off x="8774706" y="1176813"/>
            <a:ext cx="2081049" cy="523220"/>
          </a:xfrm>
          <a:prstGeom prst="rect">
            <a:avLst/>
          </a:prstGeom>
          <a:noFill/>
        </p:spPr>
        <p:txBody>
          <a:bodyPr wrap="square" rtlCol="0">
            <a:spAutoFit/>
          </a:bodyPr>
          <a:lstStyle/>
          <a:p>
            <a:r>
              <a:rPr lang="en-US" sz="2800" dirty="0">
                <a:solidFill>
                  <a:schemeClr val="tx1">
                    <a:lumMod val="75000"/>
                    <a:lumOff val="25000"/>
                  </a:schemeClr>
                </a:solidFill>
                <a:latin typeface="+mj-lt"/>
              </a:rPr>
              <a:t>–π/2 (–90°)</a:t>
            </a:r>
          </a:p>
        </p:txBody>
      </p:sp>
      <p:sp>
        <p:nvSpPr>
          <p:cNvPr id="20" name="TextBox 19">
            <a:extLst>
              <a:ext uri="{FF2B5EF4-FFF2-40B4-BE49-F238E27FC236}">
                <a16:creationId xmlns:a16="http://schemas.microsoft.com/office/drawing/2014/main" id="{C3A32631-EB46-8F4C-A98F-04C2A94477A4}"/>
              </a:ext>
            </a:extLst>
          </p:cNvPr>
          <p:cNvSpPr txBox="1"/>
          <p:nvPr/>
        </p:nvSpPr>
        <p:spPr>
          <a:xfrm>
            <a:off x="4809365" y="2238690"/>
            <a:ext cx="2081049" cy="954107"/>
          </a:xfrm>
          <a:prstGeom prst="rect">
            <a:avLst/>
          </a:prstGeom>
          <a:noFill/>
        </p:spPr>
        <p:txBody>
          <a:bodyPr wrap="square" rtlCol="0">
            <a:spAutoFit/>
          </a:bodyPr>
          <a:lstStyle/>
          <a:p>
            <a:pPr algn="r"/>
            <a:r>
              <a:rPr lang="en-US" sz="2800" dirty="0">
                <a:solidFill>
                  <a:schemeClr val="tx1">
                    <a:lumMod val="75000"/>
                    <a:lumOff val="25000"/>
                  </a:schemeClr>
                </a:solidFill>
                <a:latin typeface="+mj-lt"/>
              </a:rPr>
              <a:t>–π</a:t>
            </a:r>
            <a:br>
              <a:rPr lang="en-US" sz="2800" dirty="0">
                <a:solidFill>
                  <a:schemeClr val="tx1">
                    <a:lumMod val="75000"/>
                    <a:lumOff val="25000"/>
                  </a:schemeClr>
                </a:solidFill>
                <a:latin typeface="+mj-lt"/>
              </a:rPr>
            </a:br>
            <a:r>
              <a:rPr lang="en-US" sz="2800" dirty="0">
                <a:solidFill>
                  <a:schemeClr val="tx1">
                    <a:lumMod val="75000"/>
                    <a:lumOff val="25000"/>
                  </a:schemeClr>
                </a:solidFill>
                <a:latin typeface="+mj-lt"/>
              </a:rPr>
              <a:t>(–180°)</a:t>
            </a:r>
          </a:p>
        </p:txBody>
      </p:sp>
      <p:sp>
        <p:nvSpPr>
          <p:cNvPr id="21" name="TextBox 20">
            <a:extLst>
              <a:ext uri="{FF2B5EF4-FFF2-40B4-BE49-F238E27FC236}">
                <a16:creationId xmlns:a16="http://schemas.microsoft.com/office/drawing/2014/main" id="{348FB24B-DFDE-904B-B2F0-E329F83F2818}"/>
              </a:ext>
            </a:extLst>
          </p:cNvPr>
          <p:cNvSpPr txBox="1"/>
          <p:nvPr/>
        </p:nvSpPr>
        <p:spPr>
          <a:xfrm>
            <a:off x="8640273" y="4501071"/>
            <a:ext cx="2349913" cy="523220"/>
          </a:xfrm>
          <a:prstGeom prst="rect">
            <a:avLst/>
          </a:prstGeom>
          <a:noFill/>
        </p:spPr>
        <p:txBody>
          <a:bodyPr wrap="square" rtlCol="0">
            <a:spAutoFit/>
          </a:bodyPr>
          <a:lstStyle/>
          <a:p>
            <a:r>
              <a:rPr lang="en-US" sz="2800" dirty="0">
                <a:solidFill>
                  <a:schemeClr val="tx1">
                    <a:lumMod val="75000"/>
                    <a:lumOff val="25000"/>
                  </a:schemeClr>
                </a:solidFill>
                <a:latin typeface="+mj-lt"/>
              </a:rPr>
              <a:t>–3π/2 (–270°)</a:t>
            </a:r>
          </a:p>
        </p:txBody>
      </p:sp>
    </p:spTree>
    <p:extLst>
      <p:ext uri="{BB962C8B-B14F-4D97-AF65-F5344CB8AC3E}">
        <p14:creationId xmlns:p14="http://schemas.microsoft.com/office/powerpoint/2010/main" val="2257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8D20-1DD1-A84D-9898-D976833A4970}"/>
              </a:ext>
            </a:extLst>
          </p:cNvPr>
          <p:cNvSpPr>
            <a:spLocks noGrp="1"/>
          </p:cNvSpPr>
          <p:nvPr>
            <p:ph type="title"/>
          </p:nvPr>
        </p:nvSpPr>
        <p:spPr/>
        <p:txBody>
          <a:bodyPr/>
          <a:lstStyle/>
          <a:p>
            <a:r>
              <a:rPr lang="en-US" dirty="0"/>
              <a:t>I/Q constellations</a:t>
            </a:r>
          </a:p>
        </p:txBody>
      </p:sp>
      <p:sp>
        <p:nvSpPr>
          <p:cNvPr id="3" name="Content Placeholder 2">
            <a:extLst>
              <a:ext uri="{FF2B5EF4-FFF2-40B4-BE49-F238E27FC236}">
                <a16:creationId xmlns:a16="http://schemas.microsoft.com/office/drawing/2014/main" id="{70549F1F-9278-EC44-A708-B57E3E96DCDD}"/>
              </a:ext>
            </a:extLst>
          </p:cNvPr>
          <p:cNvSpPr>
            <a:spLocks noGrp="1"/>
          </p:cNvSpPr>
          <p:nvPr>
            <p:ph idx="1"/>
          </p:nvPr>
        </p:nvSpPr>
        <p:spPr/>
        <p:txBody>
          <a:bodyPr/>
          <a:lstStyle/>
          <a:p>
            <a:pPr marL="0" indent="0">
              <a:buNone/>
            </a:pPr>
            <a:r>
              <a:rPr lang="en-US" dirty="0"/>
              <a:t>For the same frequency:</a:t>
            </a:r>
          </a:p>
          <a:p>
            <a:pPr marL="457200" lvl="0" indent="-457200">
              <a:buClr>
                <a:srgbClr val="E48312"/>
              </a:buClr>
              <a:buFont typeface="Arial" panose="020B0604020202020204" pitchFamily="34" charset="0"/>
              <a:buChar char="•"/>
            </a:pPr>
            <a:r>
              <a:rPr lang="en-US" dirty="0">
                <a:solidFill>
                  <a:srgbClr val="000000">
                    <a:lumMod val="75000"/>
                    <a:lumOff val="25000"/>
                  </a:srgbClr>
                </a:solidFill>
              </a:rPr>
              <a:t>What </a:t>
            </a:r>
            <a:r>
              <a:rPr lang="en-US" u="sng" dirty="0">
                <a:solidFill>
                  <a:srgbClr val="000000">
                    <a:lumMod val="75000"/>
                    <a:lumOff val="25000"/>
                  </a:srgbClr>
                </a:solidFill>
              </a:rPr>
              <a:t>I/Q constellation</a:t>
            </a:r>
            <a:r>
              <a:rPr lang="en-US" dirty="0">
                <a:solidFill>
                  <a:srgbClr val="000000">
                    <a:lumMod val="75000"/>
                    <a:lumOff val="25000"/>
                  </a:srgbClr>
                </a:solidFill>
              </a:rPr>
              <a:t> (amplitude, phase) should I select?</a:t>
            </a:r>
          </a:p>
          <a:p>
            <a:pPr marL="457200" lvl="0" indent="-457200">
              <a:buClr>
                <a:srgbClr val="E48312"/>
              </a:buClr>
              <a:buFont typeface="Arial" panose="020B0604020202020204" pitchFamily="34" charset="0"/>
              <a:buChar char="•"/>
            </a:pPr>
            <a:r>
              <a:rPr lang="en-US" dirty="0">
                <a:solidFill>
                  <a:srgbClr val="000000">
                    <a:lumMod val="75000"/>
                    <a:lumOff val="25000"/>
                  </a:srgbClr>
                </a:solidFill>
              </a:rPr>
              <a:t>How should I assign a symbol (amplitude, phase) = to bits? </a:t>
            </a:r>
            <a:endParaRPr lang="en-US" u="sng"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FB73C369-6238-6348-8382-71D74E77395E}"/>
              </a:ext>
            </a:extLst>
          </p:cNvPr>
          <p:cNvSpPr>
            <a:spLocks noGrp="1"/>
          </p:cNvSpPr>
          <p:nvPr>
            <p:ph type="sldNum" sz="quarter" idx="12"/>
          </p:nvPr>
        </p:nvSpPr>
        <p:spPr/>
        <p:txBody>
          <a:bodyPr/>
          <a:lstStyle/>
          <a:p>
            <a:fld id="{8B280AF5-D575-5746-AE9B-FD3A5B8C0398}" type="slidenum">
              <a:rPr lang="en-US" smtClean="0"/>
              <a:t>22</a:t>
            </a:fld>
            <a:endParaRPr lang="en-US"/>
          </a:p>
        </p:txBody>
      </p:sp>
      <p:pic>
        <p:nvPicPr>
          <p:cNvPr id="15" name="Picture 14">
            <a:extLst>
              <a:ext uri="{FF2B5EF4-FFF2-40B4-BE49-F238E27FC236}">
                <a16:creationId xmlns:a16="http://schemas.microsoft.com/office/drawing/2014/main" id="{15815E11-0194-CF42-AAC4-CAAE1A0E55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03309" y="3470411"/>
            <a:ext cx="5207728" cy="2796246"/>
          </a:xfrm>
          <a:prstGeom prst="rect">
            <a:avLst/>
          </a:prstGeom>
        </p:spPr>
      </p:pic>
      <p:sp>
        <p:nvSpPr>
          <p:cNvPr id="5" name="Rectangle 4">
            <a:extLst>
              <a:ext uri="{FF2B5EF4-FFF2-40B4-BE49-F238E27FC236}">
                <a16:creationId xmlns:a16="http://schemas.microsoft.com/office/drawing/2014/main" id="{CA80E813-FDF2-0A4B-B6B8-D875AF4C704A}"/>
              </a:ext>
            </a:extLst>
          </p:cNvPr>
          <p:cNvSpPr/>
          <p:nvPr/>
        </p:nvSpPr>
        <p:spPr>
          <a:xfrm>
            <a:off x="3178098" y="4114800"/>
            <a:ext cx="379141"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4A0FCA-236A-6B49-845F-9783BAD9F3FB}"/>
              </a:ext>
            </a:extLst>
          </p:cNvPr>
          <p:cNvSpPr/>
          <p:nvPr/>
        </p:nvSpPr>
        <p:spPr>
          <a:xfrm>
            <a:off x="4032028" y="4120860"/>
            <a:ext cx="379141"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89BF02-306F-8C47-BB92-4D41EFB99926}"/>
              </a:ext>
            </a:extLst>
          </p:cNvPr>
          <p:cNvSpPr/>
          <p:nvPr/>
        </p:nvSpPr>
        <p:spPr>
          <a:xfrm>
            <a:off x="5378174" y="4114800"/>
            <a:ext cx="554275"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EB8D26-B09B-4E4B-9105-C8887BCD2DFF}"/>
              </a:ext>
            </a:extLst>
          </p:cNvPr>
          <p:cNvSpPr/>
          <p:nvPr/>
        </p:nvSpPr>
        <p:spPr>
          <a:xfrm>
            <a:off x="6096000" y="4001294"/>
            <a:ext cx="803454" cy="548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620A1F-E428-6844-AE89-112C59F67A82}"/>
              </a:ext>
            </a:extLst>
          </p:cNvPr>
          <p:cNvSpPr/>
          <p:nvPr/>
        </p:nvSpPr>
        <p:spPr>
          <a:xfrm>
            <a:off x="7199109" y="4001294"/>
            <a:ext cx="554275" cy="548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16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5229-CC4B-6A41-8358-86939A4DBB7F}"/>
              </a:ext>
            </a:extLst>
          </p:cNvPr>
          <p:cNvSpPr>
            <a:spLocks noGrp="1"/>
          </p:cNvSpPr>
          <p:nvPr>
            <p:ph type="title"/>
          </p:nvPr>
        </p:nvSpPr>
        <p:spPr/>
        <p:txBody>
          <a:bodyPr/>
          <a:lstStyle/>
          <a:p>
            <a:r>
              <a:rPr lang="en-US" dirty="0"/>
              <a:t>Quadrature Phase Shift Keying (QPSK)</a:t>
            </a:r>
          </a:p>
        </p:txBody>
      </p:sp>
      <p:sp>
        <p:nvSpPr>
          <p:cNvPr id="4" name="Slide Number Placeholder 3">
            <a:extLst>
              <a:ext uri="{FF2B5EF4-FFF2-40B4-BE49-F238E27FC236}">
                <a16:creationId xmlns:a16="http://schemas.microsoft.com/office/drawing/2014/main" id="{B38ADB8A-B4CA-DF46-8789-BADF8C765AB5}"/>
              </a:ext>
            </a:extLst>
          </p:cNvPr>
          <p:cNvSpPr>
            <a:spLocks noGrp="1"/>
          </p:cNvSpPr>
          <p:nvPr>
            <p:ph type="sldNum" sz="quarter" idx="12"/>
          </p:nvPr>
        </p:nvSpPr>
        <p:spPr/>
        <p:txBody>
          <a:bodyPr/>
          <a:lstStyle/>
          <a:p>
            <a:fld id="{8B280AF5-D575-5746-AE9B-FD3A5B8C0398}" type="slidenum">
              <a:rPr lang="en-US" smtClean="0"/>
              <a:t>23</a:t>
            </a:fld>
            <a:endParaRPr lang="en-US"/>
          </a:p>
        </p:txBody>
      </p:sp>
      <p:pic>
        <p:nvPicPr>
          <p:cNvPr id="5" name="Picture 4">
            <a:extLst>
              <a:ext uri="{FF2B5EF4-FFF2-40B4-BE49-F238E27FC236}">
                <a16:creationId xmlns:a16="http://schemas.microsoft.com/office/drawing/2014/main" id="{EEE68757-12A6-AA46-B421-3954EB4120A2}"/>
              </a:ext>
            </a:extLst>
          </p:cNvPr>
          <p:cNvPicPr>
            <a:picLocks noChangeAspect="1"/>
          </p:cNvPicPr>
          <p:nvPr/>
        </p:nvPicPr>
        <p:blipFill>
          <a:blip r:embed="rId2"/>
          <a:stretch>
            <a:fillRect/>
          </a:stretch>
        </p:blipFill>
        <p:spPr>
          <a:xfrm>
            <a:off x="921264" y="1334561"/>
            <a:ext cx="5279185" cy="5490352"/>
          </a:xfrm>
          <a:prstGeom prst="rect">
            <a:avLst/>
          </a:prstGeom>
        </p:spPr>
      </p:pic>
      <p:sp>
        <p:nvSpPr>
          <p:cNvPr id="10" name="TextBox 9">
            <a:extLst>
              <a:ext uri="{FF2B5EF4-FFF2-40B4-BE49-F238E27FC236}">
                <a16:creationId xmlns:a16="http://schemas.microsoft.com/office/drawing/2014/main" id="{7DD72C0A-6E97-B943-A56B-F06D39FACD7A}"/>
              </a:ext>
            </a:extLst>
          </p:cNvPr>
          <p:cNvSpPr txBox="1"/>
          <p:nvPr/>
        </p:nvSpPr>
        <p:spPr>
          <a:xfrm>
            <a:off x="6670158" y="1832968"/>
            <a:ext cx="4481996" cy="2246769"/>
          </a:xfrm>
          <a:prstGeom prst="rect">
            <a:avLst/>
          </a:prstGeom>
          <a:noFill/>
        </p:spPr>
        <p:txBody>
          <a:bodyPr wrap="none" rtlCol="0">
            <a:spAutoFit/>
          </a:bodyPr>
          <a:lstStyle/>
          <a:p>
            <a:pPr marL="514350" indent="-514350">
              <a:buClr>
                <a:schemeClr val="accent1"/>
              </a:buClr>
              <a:buFont typeface="+mj-lt"/>
              <a:buAutoNum type="arabicPeriod"/>
            </a:pPr>
            <a:r>
              <a:rPr lang="en-US" sz="2800" dirty="0">
                <a:solidFill>
                  <a:schemeClr val="tx1">
                    <a:lumMod val="75000"/>
                    <a:lumOff val="25000"/>
                  </a:schemeClr>
                </a:solidFill>
                <a:latin typeface="+mj-lt"/>
              </a:rPr>
              <a:t>For each symbol:</a:t>
            </a:r>
          </a:p>
          <a:p>
            <a:pPr marL="927100" indent="-536575">
              <a:buClr>
                <a:schemeClr val="accent1"/>
              </a:buClr>
              <a:buFont typeface="Arial" panose="020B0604020202020204" pitchFamily="34" charset="0"/>
              <a:buChar char="•"/>
            </a:pPr>
            <a:r>
              <a:rPr lang="en-US" sz="2800" dirty="0">
                <a:solidFill>
                  <a:schemeClr val="tx1">
                    <a:lumMod val="75000"/>
                    <a:lumOff val="25000"/>
                  </a:schemeClr>
                </a:solidFill>
                <a:latin typeface="+mj-lt"/>
              </a:rPr>
              <a:t>What is the amplitude?</a:t>
            </a:r>
          </a:p>
          <a:p>
            <a:pPr marL="927100" indent="-536575">
              <a:buClr>
                <a:schemeClr val="accent1"/>
              </a:buClr>
              <a:buFont typeface="Arial" panose="020B0604020202020204" pitchFamily="34" charset="0"/>
              <a:buChar char="•"/>
            </a:pPr>
            <a:r>
              <a:rPr lang="en-US" sz="2800" dirty="0">
                <a:solidFill>
                  <a:schemeClr val="tx1">
                    <a:lumMod val="75000"/>
                    <a:lumOff val="25000"/>
                  </a:schemeClr>
                </a:solidFill>
                <a:latin typeface="+mj-lt"/>
              </a:rPr>
              <a:t>What is the phase?</a:t>
            </a:r>
          </a:p>
          <a:p>
            <a:pPr marL="514350" indent="-514350">
              <a:buClr>
                <a:schemeClr val="accent1"/>
              </a:buClr>
              <a:buFont typeface="+mj-lt"/>
              <a:buAutoNum type="arabicPeriod" startAt="2"/>
            </a:pPr>
            <a:r>
              <a:rPr lang="en-US" sz="2800" dirty="0">
                <a:solidFill>
                  <a:schemeClr val="tx1">
                    <a:lumMod val="75000"/>
                    <a:lumOff val="25000"/>
                  </a:schemeClr>
                </a:solidFill>
                <a:latin typeface="+mj-lt"/>
              </a:rPr>
              <a:t>Represent each symbol as</a:t>
            </a:r>
            <a:br>
              <a:rPr lang="en-US" sz="2800" dirty="0">
                <a:solidFill>
                  <a:schemeClr val="tx1">
                    <a:lumMod val="75000"/>
                    <a:lumOff val="25000"/>
                  </a:schemeClr>
                </a:solidFill>
                <a:latin typeface="+mj-lt"/>
              </a:rPr>
            </a:br>
            <a:r>
              <a:rPr lang="en-US" sz="2800" dirty="0">
                <a:solidFill>
                  <a:schemeClr val="tx1">
                    <a:lumMod val="75000"/>
                    <a:lumOff val="25000"/>
                  </a:schemeClr>
                </a:solidFill>
                <a:latin typeface="+mj-lt"/>
              </a:rPr>
              <a:t>	a bit (or bits).</a:t>
            </a:r>
          </a:p>
        </p:txBody>
      </p:sp>
      <p:sp>
        <p:nvSpPr>
          <p:cNvPr id="11" name="TextBox 10">
            <a:extLst>
              <a:ext uri="{FF2B5EF4-FFF2-40B4-BE49-F238E27FC236}">
                <a16:creationId xmlns:a16="http://schemas.microsoft.com/office/drawing/2014/main" id="{63B093F9-5E34-9D4D-8255-5A2482E5B29F}"/>
              </a:ext>
            </a:extLst>
          </p:cNvPr>
          <p:cNvSpPr txBox="1"/>
          <p:nvPr/>
        </p:nvSpPr>
        <p:spPr>
          <a:xfrm>
            <a:off x="4209981" y="4423719"/>
            <a:ext cx="407484" cy="523220"/>
          </a:xfrm>
          <a:prstGeom prst="rect">
            <a:avLst/>
          </a:prstGeom>
          <a:noFill/>
        </p:spPr>
        <p:txBody>
          <a:bodyPr wrap="none" rtlCol="0">
            <a:spAutoFit/>
          </a:bodyPr>
          <a:lstStyle/>
          <a:p>
            <a:pPr algn="ctr"/>
            <a:r>
              <a:rPr lang="en-US" sz="2800" i="1" dirty="0">
                <a:solidFill>
                  <a:schemeClr val="tx1">
                    <a:lumMod val="75000"/>
                    <a:lumOff val="25000"/>
                  </a:schemeClr>
                </a:solidFill>
                <a:latin typeface="Cambria Math" panose="02040503050406030204" pitchFamily="18" charset="0"/>
                <a:ea typeface="Cambria Math" panose="02040503050406030204" pitchFamily="18" charset="0"/>
              </a:rPr>
              <a:t>R</a:t>
            </a:r>
          </a:p>
        </p:txBody>
      </p:sp>
      <p:cxnSp>
        <p:nvCxnSpPr>
          <p:cNvPr id="13" name="Straight Connector 12">
            <a:extLst>
              <a:ext uri="{FF2B5EF4-FFF2-40B4-BE49-F238E27FC236}">
                <a16:creationId xmlns:a16="http://schemas.microsoft.com/office/drawing/2014/main" id="{3D447C82-88CD-2845-B763-21882632B87F}"/>
              </a:ext>
            </a:extLst>
          </p:cNvPr>
          <p:cNvCxnSpPr/>
          <p:nvPr/>
        </p:nvCxnSpPr>
        <p:spPr>
          <a:xfrm>
            <a:off x="3486716" y="4423719"/>
            <a:ext cx="1920240"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C6D0B4C-D6E7-6148-9B54-1D5FE53F6927}"/>
              </a:ext>
            </a:extLst>
          </p:cNvPr>
          <p:cNvSpPr txBox="1"/>
          <p:nvPr/>
        </p:nvSpPr>
        <p:spPr>
          <a:xfrm>
            <a:off x="4617465" y="1899213"/>
            <a:ext cx="849913" cy="523220"/>
          </a:xfrm>
          <a:prstGeom prst="rect">
            <a:avLst/>
          </a:prstGeom>
          <a:noFill/>
        </p:spPr>
        <p:txBody>
          <a:bodyPr wrap="none" rtlCol="0">
            <a:spAutoFit/>
          </a:bodyPr>
          <a:lstStyle/>
          <a:p>
            <a:r>
              <a:rPr lang="en-US" sz="2800" dirty="0">
                <a:solidFill>
                  <a:schemeClr val="tx1">
                    <a:lumMod val="75000"/>
                    <a:lumOff val="25000"/>
                  </a:schemeClr>
                </a:solidFill>
                <a:latin typeface="+mj-lt"/>
              </a:rPr>
              <a:t>–45°</a:t>
            </a:r>
          </a:p>
        </p:txBody>
      </p:sp>
      <p:sp>
        <p:nvSpPr>
          <p:cNvPr id="16" name="TextBox 15">
            <a:extLst>
              <a:ext uri="{FF2B5EF4-FFF2-40B4-BE49-F238E27FC236}">
                <a16:creationId xmlns:a16="http://schemas.microsoft.com/office/drawing/2014/main" id="{D513FF04-8048-684B-B0F7-A5A34AF0A564}"/>
              </a:ext>
            </a:extLst>
          </p:cNvPr>
          <p:cNvSpPr txBox="1"/>
          <p:nvPr/>
        </p:nvSpPr>
        <p:spPr>
          <a:xfrm>
            <a:off x="1294775" y="1899213"/>
            <a:ext cx="1032655" cy="523220"/>
          </a:xfrm>
          <a:prstGeom prst="rect">
            <a:avLst/>
          </a:prstGeom>
          <a:noFill/>
        </p:spPr>
        <p:txBody>
          <a:bodyPr wrap="none" rtlCol="0">
            <a:spAutoFit/>
          </a:bodyPr>
          <a:lstStyle/>
          <a:p>
            <a:r>
              <a:rPr lang="en-US" sz="2800" dirty="0">
                <a:solidFill>
                  <a:schemeClr val="tx1">
                    <a:lumMod val="75000"/>
                    <a:lumOff val="25000"/>
                  </a:schemeClr>
                </a:solidFill>
                <a:latin typeface="+mj-lt"/>
              </a:rPr>
              <a:t>–135°</a:t>
            </a:r>
          </a:p>
        </p:txBody>
      </p:sp>
      <p:sp>
        <p:nvSpPr>
          <p:cNvPr id="17" name="TextBox 16">
            <a:extLst>
              <a:ext uri="{FF2B5EF4-FFF2-40B4-BE49-F238E27FC236}">
                <a16:creationId xmlns:a16="http://schemas.microsoft.com/office/drawing/2014/main" id="{7C4894C0-89DB-8545-AC31-5E235739E30A}"/>
              </a:ext>
            </a:extLst>
          </p:cNvPr>
          <p:cNvSpPr txBox="1"/>
          <p:nvPr/>
        </p:nvSpPr>
        <p:spPr>
          <a:xfrm>
            <a:off x="1294775" y="6119130"/>
            <a:ext cx="1032655" cy="523220"/>
          </a:xfrm>
          <a:prstGeom prst="rect">
            <a:avLst/>
          </a:prstGeom>
          <a:noFill/>
        </p:spPr>
        <p:txBody>
          <a:bodyPr wrap="none" rtlCol="0">
            <a:spAutoFit/>
          </a:bodyPr>
          <a:lstStyle/>
          <a:p>
            <a:r>
              <a:rPr lang="en-US" sz="2800" dirty="0">
                <a:solidFill>
                  <a:schemeClr val="tx1">
                    <a:lumMod val="75000"/>
                    <a:lumOff val="25000"/>
                  </a:schemeClr>
                </a:solidFill>
                <a:latin typeface="+mj-lt"/>
              </a:rPr>
              <a:t>–225°</a:t>
            </a:r>
          </a:p>
        </p:txBody>
      </p:sp>
      <p:sp>
        <p:nvSpPr>
          <p:cNvPr id="18" name="TextBox 17">
            <a:extLst>
              <a:ext uri="{FF2B5EF4-FFF2-40B4-BE49-F238E27FC236}">
                <a16:creationId xmlns:a16="http://schemas.microsoft.com/office/drawing/2014/main" id="{F6949F18-E577-6047-8B13-D0CA2B52BA87}"/>
              </a:ext>
            </a:extLst>
          </p:cNvPr>
          <p:cNvSpPr txBox="1"/>
          <p:nvPr/>
        </p:nvSpPr>
        <p:spPr>
          <a:xfrm>
            <a:off x="4802138" y="6104240"/>
            <a:ext cx="1032655" cy="523220"/>
          </a:xfrm>
          <a:prstGeom prst="rect">
            <a:avLst/>
          </a:prstGeom>
          <a:noFill/>
        </p:spPr>
        <p:txBody>
          <a:bodyPr wrap="none" rtlCol="0">
            <a:spAutoFit/>
          </a:bodyPr>
          <a:lstStyle/>
          <a:p>
            <a:r>
              <a:rPr lang="en-US" sz="2800" dirty="0">
                <a:solidFill>
                  <a:schemeClr val="tx1">
                    <a:lumMod val="75000"/>
                    <a:lumOff val="25000"/>
                  </a:schemeClr>
                </a:solidFill>
                <a:latin typeface="+mj-lt"/>
              </a:rPr>
              <a:t>–315°</a:t>
            </a:r>
          </a:p>
        </p:txBody>
      </p:sp>
      <p:sp>
        <p:nvSpPr>
          <p:cNvPr id="19" name="Rectangle 18">
            <a:extLst>
              <a:ext uri="{FF2B5EF4-FFF2-40B4-BE49-F238E27FC236}">
                <a16:creationId xmlns:a16="http://schemas.microsoft.com/office/drawing/2014/main" id="{E99B5482-04F9-AE45-A11F-987452717149}"/>
              </a:ext>
            </a:extLst>
          </p:cNvPr>
          <p:cNvSpPr/>
          <p:nvPr/>
        </p:nvSpPr>
        <p:spPr>
          <a:xfrm>
            <a:off x="4992130" y="229835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0" name="Rectangle 19">
            <a:extLst>
              <a:ext uri="{FF2B5EF4-FFF2-40B4-BE49-F238E27FC236}">
                <a16:creationId xmlns:a16="http://schemas.microsoft.com/office/drawing/2014/main" id="{1E476CDC-9356-A54A-A85B-439B5A8CA1D2}"/>
              </a:ext>
            </a:extLst>
          </p:cNvPr>
          <p:cNvSpPr/>
          <p:nvPr/>
        </p:nvSpPr>
        <p:spPr>
          <a:xfrm>
            <a:off x="5016844" y="573353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1" name="Rectangle 20">
            <a:extLst>
              <a:ext uri="{FF2B5EF4-FFF2-40B4-BE49-F238E27FC236}">
                <a16:creationId xmlns:a16="http://schemas.microsoft.com/office/drawing/2014/main" id="{7B322FC7-42F8-7F4D-9829-CF622224B220}"/>
              </a:ext>
            </a:extLst>
          </p:cNvPr>
          <p:cNvSpPr/>
          <p:nvPr/>
        </p:nvSpPr>
        <p:spPr>
          <a:xfrm>
            <a:off x="1390973" y="229835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2" name="Rectangle 21">
            <a:extLst>
              <a:ext uri="{FF2B5EF4-FFF2-40B4-BE49-F238E27FC236}">
                <a16:creationId xmlns:a16="http://schemas.microsoft.com/office/drawing/2014/main" id="{3F9C3AF2-CA10-FE4F-82ED-67ED663877B5}"/>
              </a:ext>
            </a:extLst>
          </p:cNvPr>
          <p:cNvSpPr/>
          <p:nvPr/>
        </p:nvSpPr>
        <p:spPr>
          <a:xfrm>
            <a:off x="1390973" y="573353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Tree>
    <p:extLst>
      <p:ext uri="{BB962C8B-B14F-4D97-AF65-F5344CB8AC3E}">
        <p14:creationId xmlns:p14="http://schemas.microsoft.com/office/powerpoint/2010/main" val="351027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P spid="18" grpId="0"/>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2336-A3F5-1D4B-866A-2C476969338A}"/>
              </a:ext>
            </a:extLst>
          </p:cNvPr>
          <p:cNvSpPr>
            <a:spLocks noGrp="1"/>
          </p:cNvSpPr>
          <p:nvPr>
            <p:ph type="title"/>
          </p:nvPr>
        </p:nvSpPr>
        <p:spPr/>
        <p:txBody>
          <a:bodyPr/>
          <a:lstStyle/>
          <a:p>
            <a:r>
              <a:rPr lang="en-US" dirty="0"/>
              <a:t>Quadrature Amplitude Modulation (16-QAM)</a:t>
            </a:r>
          </a:p>
        </p:txBody>
      </p:sp>
      <p:sp>
        <p:nvSpPr>
          <p:cNvPr id="4" name="Slide Number Placeholder 3">
            <a:extLst>
              <a:ext uri="{FF2B5EF4-FFF2-40B4-BE49-F238E27FC236}">
                <a16:creationId xmlns:a16="http://schemas.microsoft.com/office/drawing/2014/main" id="{C2C7B56E-582D-334B-BD32-B7E385D4B07C}"/>
              </a:ext>
            </a:extLst>
          </p:cNvPr>
          <p:cNvSpPr>
            <a:spLocks noGrp="1"/>
          </p:cNvSpPr>
          <p:nvPr>
            <p:ph type="sldNum" sz="quarter" idx="12"/>
          </p:nvPr>
        </p:nvSpPr>
        <p:spPr/>
        <p:txBody>
          <a:bodyPr/>
          <a:lstStyle/>
          <a:p>
            <a:fld id="{8B280AF5-D575-5746-AE9B-FD3A5B8C0398}" type="slidenum">
              <a:rPr lang="en-US" smtClean="0"/>
              <a:t>24</a:t>
            </a:fld>
            <a:endParaRPr lang="en-US"/>
          </a:p>
        </p:txBody>
      </p:sp>
      <p:pic>
        <p:nvPicPr>
          <p:cNvPr id="6" name="Picture 5">
            <a:extLst>
              <a:ext uri="{FF2B5EF4-FFF2-40B4-BE49-F238E27FC236}">
                <a16:creationId xmlns:a16="http://schemas.microsoft.com/office/drawing/2014/main" id="{0A897255-C80B-E449-83AF-5585E7F391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016" y="1257593"/>
            <a:ext cx="4934889" cy="5202195"/>
          </a:xfrm>
          <a:prstGeom prst="rect">
            <a:avLst/>
          </a:prstGeom>
        </p:spPr>
      </p:pic>
      <p:sp>
        <p:nvSpPr>
          <p:cNvPr id="7" name="TextBox 6">
            <a:extLst>
              <a:ext uri="{FF2B5EF4-FFF2-40B4-BE49-F238E27FC236}">
                <a16:creationId xmlns:a16="http://schemas.microsoft.com/office/drawing/2014/main" id="{347C1F2A-118A-DE47-9327-B53F8B71AE36}"/>
              </a:ext>
            </a:extLst>
          </p:cNvPr>
          <p:cNvSpPr txBox="1"/>
          <p:nvPr/>
        </p:nvSpPr>
        <p:spPr>
          <a:xfrm>
            <a:off x="6131292" y="2599087"/>
            <a:ext cx="5521842" cy="1815882"/>
          </a:xfrm>
          <a:prstGeom prst="rect">
            <a:avLst/>
          </a:prstGeom>
          <a:noFill/>
        </p:spPr>
        <p:txBody>
          <a:bodyPr wrap="square" rtlCol="0">
            <a:spAutoFit/>
          </a:bodyPr>
          <a:lstStyle/>
          <a:p>
            <a:pPr marL="514350" indent="-514350">
              <a:buClr>
                <a:schemeClr val="accent1"/>
              </a:buClr>
              <a:buFont typeface="+mj-lt"/>
              <a:buAutoNum type="arabicPeriod"/>
            </a:pPr>
            <a:r>
              <a:rPr lang="en-US" sz="2800" dirty="0">
                <a:solidFill>
                  <a:schemeClr val="tx1">
                    <a:lumMod val="75000"/>
                    <a:lumOff val="25000"/>
                  </a:schemeClr>
                </a:solidFill>
                <a:latin typeface="+mj-lt"/>
              </a:rPr>
              <a:t>How many symbols?</a:t>
            </a:r>
          </a:p>
          <a:p>
            <a:pPr marL="514350" indent="-514350">
              <a:buClr>
                <a:schemeClr val="accent1"/>
              </a:buClr>
              <a:buFont typeface="+mj-lt"/>
              <a:buAutoNum type="arabicPeriod"/>
            </a:pPr>
            <a:r>
              <a:rPr lang="en-US" sz="2800" dirty="0">
                <a:solidFill>
                  <a:schemeClr val="tx1">
                    <a:lumMod val="75000"/>
                    <a:lumOff val="25000"/>
                  </a:schemeClr>
                </a:solidFill>
                <a:latin typeface="+mj-lt"/>
              </a:rPr>
              <a:t>How many amplitude variations?</a:t>
            </a:r>
          </a:p>
          <a:p>
            <a:pPr marL="514350" indent="-514350">
              <a:buClr>
                <a:schemeClr val="accent1"/>
              </a:buClr>
              <a:buFont typeface="+mj-lt"/>
              <a:buAutoNum type="arabicPeriod"/>
            </a:pPr>
            <a:r>
              <a:rPr lang="en-US" sz="2800" dirty="0">
                <a:solidFill>
                  <a:schemeClr val="tx1">
                    <a:lumMod val="75000"/>
                    <a:lumOff val="25000"/>
                  </a:schemeClr>
                </a:solidFill>
                <a:latin typeface="+mj-lt"/>
              </a:rPr>
              <a:t>How many phase variations?</a:t>
            </a:r>
          </a:p>
          <a:p>
            <a:pPr marL="514350" indent="-514350">
              <a:buClr>
                <a:schemeClr val="accent1"/>
              </a:buClr>
              <a:buFont typeface="+mj-lt"/>
              <a:buAutoNum type="arabicPeriod"/>
            </a:pPr>
            <a:r>
              <a:rPr lang="en-US" sz="2800" dirty="0">
                <a:solidFill>
                  <a:schemeClr val="tx1">
                    <a:lumMod val="75000"/>
                    <a:lumOff val="25000"/>
                  </a:schemeClr>
                </a:solidFill>
                <a:latin typeface="+mj-lt"/>
              </a:rPr>
              <a:t>How many bits per symbol?</a:t>
            </a:r>
          </a:p>
        </p:txBody>
      </p:sp>
    </p:spTree>
    <p:extLst>
      <p:ext uri="{BB962C8B-B14F-4D97-AF65-F5344CB8AC3E}">
        <p14:creationId xmlns:p14="http://schemas.microsoft.com/office/powerpoint/2010/main" val="15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2E8874-B433-8A44-9859-21DA388DF1BA}"/>
              </a:ext>
            </a:extLst>
          </p:cNvPr>
          <p:cNvPicPr>
            <a:picLocks noChangeAspect="1"/>
          </p:cNvPicPr>
          <p:nvPr/>
        </p:nvPicPr>
        <p:blipFill>
          <a:blip r:embed="rId2"/>
          <a:stretch>
            <a:fillRect/>
          </a:stretch>
        </p:blipFill>
        <p:spPr>
          <a:xfrm>
            <a:off x="3142234" y="2342515"/>
            <a:ext cx="5907532" cy="4074160"/>
          </a:xfrm>
          <a:prstGeom prst="rect">
            <a:avLst/>
          </a:prstGeom>
        </p:spPr>
      </p:pic>
      <p:sp>
        <p:nvSpPr>
          <p:cNvPr id="10" name="TextBox 9">
            <a:extLst>
              <a:ext uri="{FF2B5EF4-FFF2-40B4-BE49-F238E27FC236}">
                <a16:creationId xmlns:a16="http://schemas.microsoft.com/office/drawing/2014/main" id="{01D7B68B-BAAB-1746-B1B9-697120A61538}"/>
              </a:ext>
            </a:extLst>
          </p:cNvPr>
          <p:cNvSpPr txBox="1"/>
          <p:nvPr/>
        </p:nvSpPr>
        <p:spPr>
          <a:xfrm>
            <a:off x="838200" y="214884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8AFDAF4-6E18-6F45-93CD-F4EF62EB58BB}"/>
              </a:ext>
            </a:extLst>
          </p:cNvPr>
          <p:cNvSpPr txBox="1"/>
          <p:nvPr/>
        </p:nvSpPr>
        <p:spPr>
          <a:xfrm>
            <a:off x="3050794" y="1322178"/>
            <a:ext cx="4352474" cy="369332"/>
          </a:xfrm>
          <a:prstGeom prst="rect">
            <a:avLst/>
          </a:prstGeom>
          <a:noFill/>
        </p:spPr>
        <p:txBody>
          <a:bodyPr wrap="none" rtlCol="0">
            <a:spAutoFit/>
          </a:bodyPr>
          <a:lstStyle/>
          <a:p>
            <a:r>
              <a:rPr lang="en-US" dirty="0"/>
              <a:t>1100 1001 0100 1110 1100 0110 1100 1111 </a:t>
            </a:r>
          </a:p>
        </p:txBody>
      </p:sp>
      <p:sp>
        <p:nvSpPr>
          <p:cNvPr id="12" name="TextBox 11">
            <a:extLst>
              <a:ext uri="{FF2B5EF4-FFF2-40B4-BE49-F238E27FC236}">
                <a16:creationId xmlns:a16="http://schemas.microsoft.com/office/drawing/2014/main" id="{C09D4231-BDA2-A34F-BEB3-FF38B095D01C}"/>
              </a:ext>
            </a:extLst>
          </p:cNvPr>
          <p:cNvSpPr txBox="1"/>
          <p:nvPr/>
        </p:nvSpPr>
        <p:spPr>
          <a:xfrm>
            <a:off x="3264154" y="1554350"/>
            <a:ext cx="301686" cy="369332"/>
          </a:xfrm>
          <a:prstGeom prst="rect">
            <a:avLst/>
          </a:prstGeom>
          <a:noFill/>
        </p:spPr>
        <p:txBody>
          <a:bodyPr wrap="none" rtlCol="0">
            <a:spAutoFit/>
          </a:bodyPr>
          <a:lstStyle/>
          <a:p>
            <a:r>
              <a:rPr lang="en-US" dirty="0">
                <a:solidFill>
                  <a:srgbClr val="0070C0"/>
                </a:solidFill>
              </a:rPr>
              <a:t>0</a:t>
            </a:r>
          </a:p>
        </p:txBody>
      </p:sp>
      <p:sp>
        <p:nvSpPr>
          <p:cNvPr id="13" name="TextBox 12">
            <a:extLst>
              <a:ext uri="{FF2B5EF4-FFF2-40B4-BE49-F238E27FC236}">
                <a16:creationId xmlns:a16="http://schemas.microsoft.com/office/drawing/2014/main" id="{50648803-B3A6-2348-912D-888D5969C357}"/>
              </a:ext>
            </a:extLst>
          </p:cNvPr>
          <p:cNvSpPr txBox="1"/>
          <p:nvPr/>
        </p:nvSpPr>
        <p:spPr>
          <a:xfrm>
            <a:off x="3767074" y="1554350"/>
            <a:ext cx="301686" cy="369332"/>
          </a:xfrm>
          <a:prstGeom prst="rect">
            <a:avLst/>
          </a:prstGeom>
          <a:noFill/>
        </p:spPr>
        <p:txBody>
          <a:bodyPr wrap="none" rtlCol="0">
            <a:spAutoFit/>
          </a:bodyPr>
          <a:lstStyle/>
          <a:p>
            <a:r>
              <a:rPr lang="en-US" dirty="0">
                <a:solidFill>
                  <a:srgbClr val="0070C0"/>
                </a:solidFill>
              </a:rPr>
              <a:t>1</a:t>
            </a:r>
          </a:p>
        </p:txBody>
      </p:sp>
      <p:sp>
        <p:nvSpPr>
          <p:cNvPr id="14" name="TextBox 13">
            <a:extLst>
              <a:ext uri="{FF2B5EF4-FFF2-40B4-BE49-F238E27FC236}">
                <a16:creationId xmlns:a16="http://schemas.microsoft.com/office/drawing/2014/main" id="{6DFFAB58-0B30-4B4B-985E-15F18A5132DC}"/>
              </a:ext>
            </a:extLst>
          </p:cNvPr>
          <p:cNvSpPr txBox="1"/>
          <p:nvPr/>
        </p:nvSpPr>
        <p:spPr>
          <a:xfrm>
            <a:off x="4269994" y="1554350"/>
            <a:ext cx="301686" cy="369332"/>
          </a:xfrm>
          <a:prstGeom prst="rect">
            <a:avLst/>
          </a:prstGeom>
          <a:noFill/>
        </p:spPr>
        <p:txBody>
          <a:bodyPr wrap="none" rtlCol="0">
            <a:spAutoFit/>
          </a:bodyPr>
          <a:lstStyle/>
          <a:p>
            <a:r>
              <a:rPr lang="en-US" dirty="0">
                <a:solidFill>
                  <a:srgbClr val="0070C0"/>
                </a:solidFill>
              </a:rPr>
              <a:t>2</a:t>
            </a:r>
          </a:p>
        </p:txBody>
      </p:sp>
      <p:sp>
        <p:nvSpPr>
          <p:cNvPr id="15" name="TextBox 14">
            <a:extLst>
              <a:ext uri="{FF2B5EF4-FFF2-40B4-BE49-F238E27FC236}">
                <a16:creationId xmlns:a16="http://schemas.microsoft.com/office/drawing/2014/main" id="{4CA03EE4-409E-104E-BDD0-3BEF1D8EABF0}"/>
              </a:ext>
            </a:extLst>
          </p:cNvPr>
          <p:cNvSpPr txBox="1"/>
          <p:nvPr/>
        </p:nvSpPr>
        <p:spPr>
          <a:xfrm>
            <a:off x="4772914" y="1554350"/>
            <a:ext cx="301686" cy="369332"/>
          </a:xfrm>
          <a:prstGeom prst="rect">
            <a:avLst/>
          </a:prstGeom>
          <a:noFill/>
        </p:spPr>
        <p:txBody>
          <a:bodyPr wrap="none" rtlCol="0">
            <a:spAutoFit/>
          </a:bodyPr>
          <a:lstStyle/>
          <a:p>
            <a:r>
              <a:rPr lang="en-US" dirty="0">
                <a:solidFill>
                  <a:srgbClr val="0070C0"/>
                </a:solidFill>
              </a:rPr>
              <a:t>3</a:t>
            </a:r>
          </a:p>
        </p:txBody>
      </p:sp>
      <p:sp>
        <p:nvSpPr>
          <p:cNvPr id="16" name="TextBox 15">
            <a:extLst>
              <a:ext uri="{FF2B5EF4-FFF2-40B4-BE49-F238E27FC236}">
                <a16:creationId xmlns:a16="http://schemas.microsoft.com/office/drawing/2014/main" id="{88D0B587-7B06-2C4E-93AE-2D935767CFC0}"/>
              </a:ext>
            </a:extLst>
          </p:cNvPr>
          <p:cNvSpPr txBox="1"/>
          <p:nvPr/>
        </p:nvSpPr>
        <p:spPr>
          <a:xfrm>
            <a:off x="5275834" y="1554350"/>
            <a:ext cx="301686" cy="369332"/>
          </a:xfrm>
          <a:prstGeom prst="rect">
            <a:avLst/>
          </a:prstGeom>
          <a:noFill/>
        </p:spPr>
        <p:txBody>
          <a:bodyPr wrap="none" rtlCol="0">
            <a:spAutoFit/>
          </a:bodyPr>
          <a:lstStyle/>
          <a:p>
            <a:r>
              <a:rPr lang="en-US" dirty="0">
                <a:solidFill>
                  <a:srgbClr val="0070C0"/>
                </a:solidFill>
              </a:rPr>
              <a:t>4</a:t>
            </a:r>
          </a:p>
        </p:txBody>
      </p:sp>
      <p:sp>
        <p:nvSpPr>
          <p:cNvPr id="17" name="TextBox 16">
            <a:extLst>
              <a:ext uri="{FF2B5EF4-FFF2-40B4-BE49-F238E27FC236}">
                <a16:creationId xmlns:a16="http://schemas.microsoft.com/office/drawing/2014/main" id="{19D696FD-B4BC-FD40-B941-FDA53810750D}"/>
              </a:ext>
            </a:extLst>
          </p:cNvPr>
          <p:cNvSpPr txBox="1"/>
          <p:nvPr/>
        </p:nvSpPr>
        <p:spPr>
          <a:xfrm>
            <a:off x="5778754" y="1554350"/>
            <a:ext cx="301686" cy="369332"/>
          </a:xfrm>
          <a:prstGeom prst="rect">
            <a:avLst/>
          </a:prstGeom>
          <a:noFill/>
        </p:spPr>
        <p:txBody>
          <a:bodyPr wrap="none" rtlCol="0">
            <a:spAutoFit/>
          </a:bodyPr>
          <a:lstStyle/>
          <a:p>
            <a:r>
              <a:rPr lang="en-US" dirty="0">
                <a:solidFill>
                  <a:srgbClr val="0070C0"/>
                </a:solidFill>
              </a:rPr>
              <a:t>5</a:t>
            </a:r>
          </a:p>
        </p:txBody>
      </p:sp>
      <p:sp>
        <p:nvSpPr>
          <p:cNvPr id="18" name="TextBox 17">
            <a:extLst>
              <a:ext uri="{FF2B5EF4-FFF2-40B4-BE49-F238E27FC236}">
                <a16:creationId xmlns:a16="http://schemas.microsoft.com/office/drawing/2014/main" id="{6B6AD4FF-823A-814E-9639-19465EAE98CC}"/>
              </a:ext>
            </a:extLst>
          </p:cNvPr>
          <p:cNvSpPr txBox="1"/>
          <p:nvPr/>
        </p:nvSpPr>
        <p:spPr>
          <a:xfrm>
            <a:off x="6281674" y="1554350"/>
            <a:ext cx="301686" cy="369332"/>
          </a:xfrm>
          <a:prstGeom prst="rect">
            <a:avLst/>
          </a:prstGeom>
          <a:noFill/>
        </p:spPr>
        <p:txBody>
          <a:bodyPr wrap="none" rtlCol="0">
            <a:spAutoFit/>
          </a:bodyPr>
          <a:lstStyle/>
          <a:p>
            <a:r>
              <a:rPr lang="en-US" dirty="0">
                <a:solidFill>
                  <a:srgbClr val="0070C0"/>
                </a:solidFill>
              </a:rPr>
              <a:t>6</a:t>
            </a:r>
          </a:p>
        </p:txBody>
      </p:sp>
      <p:sp>
        <p:nvSpPr>
          <p:cNvPr id="19" name="TextBox 18">
            <a:extLst>
              <a:ext uri="{FF2B5EF4-FFF2-40B4-BE49-F238E27FC236}">
                <a16:creationId xmlns:a16="http://schemas.microsoft.com/office/drawing/2014/main" id="{B3932C78-FD2D-CD49-8052-BB9351DB3F1A}"/>
              </a:ext>
            </a:extLst>
          </p:cNvPr>
          <p:cNvSpPr txBox="1"/>
          <p:nvPr/>
        </p:nvSpPr>
        <p:spPr>
          <a:xfrm>
            <a:off x="6784594" y="1554350"/>
            <a:ext cx="301686" cy="369332"/>
          </a:xfrm>
          <a:prstGeom prst="rect">
            <a:avLst/>
          </a:prstGeom>
          <a:noFill/>
        </p:spPr>
        <p:txBody>
          <a:bodyPr wrap="none" rtlCol="0">
            <a:spAutoFit/>
          </a:bodyPr>
          <a:lstStyle/>
          <a:p>
            <a:r>
              <a:rPr lang="en-US" dirty="0">
                <a:solidFill>
                  <a:srgbClr val="0070C0"/>
                </a:solidFill>
              </a:rPr>
              <a:t>7</a:t>
            </a:r>
          </a:p>
        </p:txBody>
      </p:sp>
      <p:sp>
        <p:nvSpPr>
          <p:cNvPr id="20" name="TextBox 19">
            <a:extLst>
              <a:ext uri="{FF2B5EF4-FFF2-40B4-BE49-F238E27FC236}">
                <a16:creationId xmlns:a16="http://schemas.microsoft.com/office/drawing/2014/main" id="{3156C050-1272-F14A-A085-16BC243472B8}"/>
              </a:ext>
            </a:extLst>
          </p:cNvPr>
          <p:cNvSpPr txBox="1"/>
          <p:nvPr/>
        </p:nvSpPr>
        <p:spPr>
          <a:xfrm>
            <a:off x="566069" y="380126"/>
            <a:ext cx="8283421" cy="584775"/>
          </a:xfrm>
          <a:prstGeom prst="rect">
            <a:avLst/>
          </a:prstGeom>
          <a:noFill/>
        </p:spPr>
        <p:txBody>
          <a:bodyPr wrap="none" rtlCol="0">
            <a:spAutoFit/>
          </a:bodyPr>
          <a:lstStyle/>
          <a:p>
            <a:r>
              <a:rPr lang="en-US" sz="3200" dirty="0"/>
              <a:t>Example 32 bit word transmission using 16-QAM</a:t>
            </a:r>
          </a:p>
        </p:txBody>
      </p:sp>
    </p:spTree>
    <p:extLst>
      <p:ext uri="{BB962C8B-B14F-4D97-AF65-F5344CB8AC3E}">
        <p14:creationId xmlns:p14="http://schemas.microsoft.com/office/powerpoint/2010/main" val="133050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97B7-4093-F045-8A56-FC0409936269}"/>
              </a:ext>
            </a:extLst>
          </p:cNvPr>
          <p:cNvSpPr>
            <a:spLocks noGrp="1"/>
          </p:cNvSpPr>
          <p:nvPr>
            <p:ph type="title"/>
          </p:nvPr>
        </p:nvSpPr>
        <p:spPr/>
        <p:txBody>
          <a:bodyPr/>
          <a:lstStyle/>
          <a:p>
            <a:r>
              <a:rPr lang="en-US" dirty="0"/>
              <a:t>Examples today</a:t>
            </a:r>
          </a:p>
        </p:txBody>
      </p:sp>
      <p:sp>
        <p:nvSpPr>
          <p:cNvPr id="4" name="Slide Number Placeholder 3">
            <a:extLst>
              <a:ext uri="{FF2B5EF4-FFF2-40B4-BE49-F238E27FC236}">
                <a16:creationId xmlns:a16="http://schemas.microsoft.com/office/drawing/2014/main" id="{F8D62C95-E4B5-C946-9FD5-714B52D757FB}"/>
              </a:ext>
            </a:extLst>
          </p:cNvPr>
          <p:cNvSpPr>
            <a:spLocks noGrp="1"/>
          </p:cNvSpPr>
          <p:nvPr>
            <p:ph type="sldNum" sz="quarter" idx="12"/>
          </p:nvPr>
        </p:nvSpPr>
        <p:spPr/>
        <p:txBody>
          <a:bodyPr/>
          <a:lstStyle/>
          <a:p>
            <a:fld id="{8B280AF5-D575-5746-AE9B-FD3A5B8C0398}" type="slidenum">
              <a:rPr lang="en-US" smtClean="0"/>
              <a:t>26</a:t>
            </a:fld>
            <a:endParaRPr lang="en-US"/>
          </a:p>
        </p:txBody>
      </p:sp>
      <p:sp>
        <p:nvSpPr>
          <p:cNvPr id="3" name="TextBox 2">
            <a:extLst>
              <a:ext uri="{FF2B5EF4-FFF2-40B4-BE49-F238E27FC236}">
                <a16:creationId xmlns:a16="http://schemas.microsoft.com/office/drawing/2014/main" id="{C384AB54-9014-2E43-A7C8-F4AA35AC7A93}"/>
              </a:ext>
            </a:extLst>
          </p:cNvPr>
          <p:cNvSpPr txBox="1"/>
          <p:nvPr/>
        </p:nvSpPr>
        <p:spPr>
          <a:xfrm>
            <a:off x="838200" y="1690688"/>
            <a:ext cx="10210800" cy="4524315"/>
          </a:xfrm>
          <a:prstGeom prst="rect">
            <a:avLst/>
          </a:prstGeom>
          <a:noFill/>
        </p:spPr>
        <p:txBody>
          <a:bodyPr wrap="square" rtlCol="0">
            <a:spAutoFit/>
          </a:bodyPr>
          <a:lstStyle/>
          <a:p>
            <a:r>
              <a:rPr lang="en-US" sz="3200" dirty="0"/>
              <a:t>ASK/OOK: Wired Ethernet</a:t>
            </a:r>
          </a:p>
          <a:p>
            <a:r>
              <a:rPr lang="en-US" sz="3200" dirty="0"/>
              <a:t>FSK: Bluetooth</a:t>
            </a:r>
          </a:p>
          <a:p>
            <a:r>
              <a:rPr lang="en-US" sz="3200" dirty="0"/>
              <a:t>BPSK: 802.11 </a:t>
            </a:r>
            <a:r>
              <a:rPr lang="en-US" sz="3200" dirty="0" err="1"/>
              <a:t>abgn</a:t>
            </a:r>
            <a:endParaRPr lang="en-US" sz="3200" dirty="0"/>
          </a:p>
          <a:p>
            <a:r>
              <a:rPr lang="en-US" sz="3200" dirty="0"/>
              <a:t>QPSK: 802.11 </a:t>
            </a:r>
            <a:r>
              <a:rPr lang="en-US" sz="3200" dirty="0" err="1"/>
              <a:t>abgn</a:t>
            </a:r>
            <a:r>
              <a:rPr lang="en-US" sz="3200" dirty="0"/>
              <a:t>, LTE</a:t>
            </a:r>
          </a:p>
          <a:p>
            <a:r>
              <a:rPr lang="en-US" sz="3200" dirty="0"/>
              <a:t>16-QAM: 802.11abgn, LTE</a:t>
            </a:r>
          </a:p>
          <a:p>
            <a:r>
              <a:rPr lang="en-US" sz="3200" dirty="0"/>
              <a:t>64-QAM: 802.11 </a:t>
            </a:r>
            <a:r>
              <a:rPr lang="en-US" sz="3200" dirty="0" err="1"/>
              <a:t>abgn</a:t>
            </a:r>
            <a:r>
              <a:rPr lang="en-US" sz="3200" dirty="0"/>
              <a:t>, LTE, 5G</a:t>
            </a:r>
          </a:p>
          <a:p>
            <a:r>
              <a:rPr lang="en-US" sz="3200" dirty="0"/>
              <a:t>256-QAM: 5G</a:t>
            </a:r>
          </a:p>
          <a:p>
            <a:r>
              <a:rPr lang="en-US" sz="3200" dirty="0"/>
              <a:t>1024-QAM: Home powerline communication</a:t>
            </a:r>
          </a:p>
          <a:p>
            <a:r>
              <a:rPr lang="en-US" sz="3200" dirty="0"/>
              <a:t>32768-QAM: ADSL (digital data over long telephone cables)</a:t>
            </a:r>
          </a:p>
        </p:txBody>
      </p:sp>
    </p:spTree>
    <p:extLst>
      <p:ext uri="{BB962C8B-B14F-4D97-AF65-F5344CB8AC3E}">
        <p14:creationId xmlns:p14="http://schemas.microsoft.com/office/powerpoint/2010/main" val="366931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Clocks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603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4"/>
          <p:cNvSpPr>
            <a:spLocks noGrp="1"/>
          </p:cNvSpPr>
          <p:nvPr>
            <p:ph type="sldNum" sz="quarter" idx="12"/>
          </p:nvPr>
        </p:nvSpPr>
        <p:spPr/>
        <p:txBody>
          <a:bodyPr/>
          <a:lstStyle/>
          <a:p>
            <a:fld id="{3DBB761E-3EA7-8543-94B9-37A4B2CBEDE4}" type="slidenum">
              <a:rPr lang="en-US"/>
              <a:pPr/>
              <a:t>28</a:t>
            </a:fld>
            <a:endParaRPr lang="en-US"/>
          </a:p>
        </p:txBody>
      </p:sp>
      <p:sp>
        <p:nvSpPr>
          <p:cNvPr id="36866" name="Rectangle 2"/>
          <p:cNvSpPr>
            <a:spLocks noGrp="1" noChangeArrowheads="1"/>
          </p:cNvSpPr>
          <p:nvPr>
            <p:ph type="title"/>
          </p:nvPr>
        </p:nvSpPr>
        <p:spPr>
          <a:xfrm>
            <a:off x="1524000" y="152400"/>
            <a:ext cx="9144000" cy="1143000"/>
          </a:xfrm>
        </p:spPr>
        <p:txBody>
          <a:bodyPr/>
          <a:lstStyle/>
          <a:p>
            <a:r>
              <a:rPr lang="en-US" dirty="0"/>
              <a:t>If we don’t know the sender’s (TX) clock</a:t>
            </a:r>
          </a:p>
        </p:txBody>
      </p:sp>
      <p:grpSp>
        <p:nvGrpSpPr>
          <p:cNvPr id="36903" name="Group 39"/>
          <p:cNvGrpSpPr>
            <a:grpSpLocks/>
          </p:cNvGrpSpPr>
          <p:nvPr/>
        </p:nvGrpSpPr>
        <p:grpSpPr bwMode="auto">
          <a:xfrm>
            <a:off x="2505076" y="2047875"/>
            <a:ext cx="7172325" cy="381000"/>
            <a:chOff x="618" y="2016"/>
            <a:chExt cx="4518" cy="240"/>
          </a:xfrm>
        </p:grpSpPr>
        <p:grpSp>
          <p:nvGrpSpPr>
            <p:cNvPr id="36875" name="Group 11"/>
            <p:cNvGrpSpPr>
              <a:grpSpLocks/>
            </p:cNvGrpSpPr>
            <p:nvPr/>
          </p:nvGrpSpPr>
          <p:grpSpPr bwMode="auto">
            <a:xfrm>
              <a:off x="618" y="2016"/>
              <a:ext cx="2262" cy="240"/>
              <a:chOff x="618" y="1584"/>
              <a:chExt cx="5004" cy="576"/>
            </a:xfrm>
          </p:grpSpPr>
          <p:sp>
            <p:nvSpPr>
              <p:cNvPr id="36871" name="Freeform 7"/>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2" name="Freeform 8"/>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3" name="Freeform 9"/>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4" name="Freeform 10"/>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6876" name="Group 12"/>
            <p:cNvGrpSpPr>
              <a:grpSpLocks/>
            </p:cNvGrpSpPr>
            <p:nvPr/>
          </p:nvGrpSpPr>
          <p:grpSpPr bwMode="auto">
            <a:xfrm>
              <a:off x="2874" y="2016"/>
              <a:ext cx="2262" cy="240"/>
              <a:chOff x="618" y="1584"/>
              <a:chExt cx="5004" cy="576"/>
            </a:xfrm>
          </p:grpSpPr>
          <p:sp>
            <p:nvSpPr>
              <p:cNvPr id="36877" name="Freeform 13"/>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8" name="Freeform 14"/>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9" name="Freeform 15"/>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80" name="Freeform 16"/>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36889" name="Freeform 25"/>
          <p:cNvSpPr>
            <a:spLocks/>
          </p:cNvSpPr>
          <p:nvPr/>
        </p:nvSpPr>
        <p:spPr bwMode="auto">
          <a:xfrm>
            <a:off x="2514600" y="2843213"/>
            <a:ext cx="7924800" cy="487362"/>
          </a:xfrm>
          <a:custGeom>
            <a:avLst/>
            <a:gdLst>
              <a:gd name="T0" fmla="*/ 0 w 4992"/>
              <a:gd name="T1" fmla="*/ 289 h 307"/>
              <a:gd name="T2" fmla="*/ 576 w 4992"/>
              <a:gd name="T3" fmla="*/ 289 h 307"/>
              <a:gd name="T4" fmla="*/ 576 w 4992"/>
              <a:gd name="T5" fmla="*/ 1 h 307"/>
              <a:gd name="T6" fmla="*/ 1680 w 4992"/>
              <a:gd name="T7" fmla="*/ 1 h 307"/>
              <a:gd name="T8" fmla="*/ 1680 w 4992"/>
              <a:gd name="T9" fmla="*/ 289 h 307"/>
              <a:gd name="T10" fmla="*/ 2256 w 4992"/>
              <a:gd name="T11" fmla="*/ 289 h 307"/>
              <a:gd name="T12" fmla="*/ 2256 w 4992"/>
              <a:gd name="T13" fmla="*/ 1 h 307"/>
              <a:gd name="T14" fmla="*/ 2832 w 4992"/>
              <a:gd name="T15" fmla="*/ 0 h 307"/>
              <a:gd name="T16" fmla="*/ 2824 w 4992"/>
              <a:gd name="T17" fmla="*/ 292 h 307"/>
              <a:gd name="T18" fmla="*/ 3408 w 4992"/>
              <a:gd name="T19" fmla="*/ 289 h 307"/>
              <a:gd name="T20" fmla="*/ 3408 w 4992"/>
              <a:gd name="T21" fmla="*/ 1 h 307"/>
              <a:gd name="T22" fmla="*/ 4513 w 4992"/>
              <a:gd name="T23" fmla="*/ 0 h 307"/>
              <a:gd name="T24" fmla="*/ 4513 w 4992"/>
              <a:gd name="T25" fmla="*/ 307 h 307"/>
              <a:gd name="T26" fmla="*/ 4992 w 4992"/>
              <a:gd name="T2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2" h="307">
                <a:moveTo>
                  <a:pt x="0" y="289"/>
                </a:moveTo>
                <a:lnTo>
                  <a:pt x="576" y="289"/>
                </a:lnTo>
                <a:lnTo>
                  <a:pt x="576" y="1"/>
                </a:lnTo>
                <a:lnTo>
                  <a:pt x="1680" y="1"/>
                </a:lnTo>
                <a:lnTo>
                  <a:pt x="1680" y="289"/>
                </a:lnTo>
                <a:lnTo>
                  <a:pt x="2256" y="289"/>
                </a:lnTo>
                <a:lnTo>
                  <a:pt x="2256" y="1"/>
                </a:lnTo>
                <a:lnTo>
                  <a:pt x="2832" y="0"/>
                </a:lnTo>
                <a:lnTo>
                  <a:pt x="2824" y="292"/>
                </a:lnTo>
                <a:lnTo>
                  <a:pt x="3408" y="289"/>
                </a:lnTo>
                <a:lnTo>
                  <a:pt x="3408" y="1"/>
                </a:lnTo>
                <a:lnTo>
                  <a:pt x="4513" y="0"/>
                </a:lnTo>
                <a:lnTo>
                  <a:pt x="4513" y="307"/>
                </a:lnTo>
                <a:lnTo>
                  <a:pt x="4992" y="307"/>
                </a:lnTo>
              </a:path>
            </a:pathLst>
          </a:custGeom>
          <a:noFill/>
          <a:ln w="1905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36925" name="Group 61"/>
          <p:cNvGrpSpPr>
            <a:grpSpLocks/>
          </p:cNvGrpSpPr>
          <p:nvPr/>
        </p:nvGrpSpPr>
        <p:grpSpPr bwMode="auto">
          <a:xfrm>
            <a:off x="2971800" y="2844801"/>
            <a:ext cx="6248400" cy="737235"/>
            <a:chOff x="912" y="1872"/>
            <a:chExt cx="3936" cy="516"/>
          </a:xfrm>
        </p:grpSpPr>
        <p:sp>
          <p:nvSpPr>
            <p:cNvPr id="36890" name="Line 26"/>
            <p:cNvSpPr>
              <a:spLocks noChangeShapeType="1"/>
            </p:cNvSpPr>
            <p:nvPr/>
          </p:nvSpPr>
          <p:spPr bwMode="auto">
            <a:xfrm flipV="1">
              <a:off x="912" y="219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91" name="Line 27"/>
            <p:cNvSpPr>
              <a:spLocks noChangeShapeType="1"/>
            </p:cNvSpPr>
            <p:nvPr/>
          </p:nvSpPr>
          <p:spPr bwMode="auto">
            <a:xfrm flipV="1">
              <a:off x="1488" y="187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92" name="Line 28"/>
            <p:cNvSpPr>
              <a:spLocks noChangeShapeType="1"/>
            </p:cNvSpPr>
            <p:nvPr/>
          </p:nvSpPr>
          <p:spPr bwMode="auto">
            <a:xfrm flipV="1">
              <a:off x="2016" y="187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93" name="Line 29"/>
            <p:cNvSpPr>
              <a:spLocks noChangeShapeType="1"/>
            </p:cNvSpPr>
            <p:nvPr/>
          </p:nvSpPr>
          <p:spPr bwMode="auto">
            <a:xfrm flipV="1">
              <a:off x="2592" y="219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94" name="Line 30"/>
            <p:cNvSpPr>
              <a:spLocks noChangeShapeType="1"/>
            </p:cNvSpPr>
            <p:nvPr/>
          </p:nvSpPr>
          <p:spPr bwMode="auto">
            <a:xfrm flipV="1">
              <a:off x="3168" y="187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95" name="Line 31"/>
            <p:cNvSpPr>
              <a:spLocks noChangeShapeType="1"/>
            </p:cNvSpPr>
            <p:nvPr/>
          </p:nvSpPr>
          <p:spPr bwMode="auto">
            <a:xfrm flipV="1">
              <a:off x="3744" y="219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96" name="Line 32"/>
            <p:cNvSpPr>
              <a:spLocks noChangeShapeType="1"/>
            </p:cNvSpPr>
            <p:nvPr/>
          </p:nvSpPr>
          <p:spPr bwMode="auto">
            <a:xfrm flipV="1">
              <a:off x="4272" y="187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97" name="Line 33"/>
            <p:cNvSpPr>
              <a:spLocks noChangeShapeType="1"/>
            </p:cNvSpPr>
            <p:nvPr/>
          </p:nvSpPr>
          <p:spPr bwMode="auto">
            <a:xfrm flipV="1">
              <a:off x="4848" y="187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6898" name="Text Box 34"/>
          <p:cNvSpPr txBox="1">
            <a:spLocks noChangeArrowheads="1"/>
          </p:cNvSpPr>
          <p:nvPr/>
        </p:nvSpPr>
        <p:spPr bwMode="auto">
          <a:xfrm>
            <a:off x="1768475" y="2795588"/>
            <a:ext cx="86248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00"/>
                </a:solidFill>
                <a:latin typeface="Times New Roman"/>
                <a:cs typeface="Times New Roman"/>
              </a:rPr>
              <a:t>Data</a:t>
            </a:r>
          </a:p>
        </p:txBody>
      </p:sp>
      <p:sp>
        <p:nvSpPr>
          <p:cNvPr id="36899" name="Text Box 35"/>
          <p:cNvSpPr txBox="1">
            <a:spLocks noChangeArrowheads="1"/>
          </p:cNvSpPr>
          <p:nvPr/>
        </p:nvSpPr>
        <p:spPr bwMode="auto">
          <a:xfrm>
            <a:off x="1524000" y="2006601"/>
            <a:ext cx="12398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000000"/>
                </a:solidFill>
                <a:latin typeface="Times New Roman"/>
                <a:cs typeface="Times New Roman"/>
              </a:rPr>
              <a:t>TX Clock</a:t>
            </a:r>
          </a:p>
        </p:txBody>
      </p:sp>
      <p:grpSp>
        <p:nvGrpSpPr>
          <p:cNvPr id="36923" name="Group 59"/>
          <p:cNvGrpSpPr>
            <a:grpSpLocks/>
          </p:cNvGrpSpPr>
          <p:nvPr/>
        </p:nvGrpSpPr>
        <p:grpSpPr bwMode="auto">
          <a:xfrm>
            <a:off x="3429000" y="2540000"/>
            <a:ext cx="6248400" cy="1066800"/>
            <a:chOff x="1200" y="2304"/>
            <a:chExt cx="3936" cy="672"/>
          </a:xfrm>
        </p:grpSpPr>
        <p:sp>
          <p:nvSpPr>
            <p:cNvPr id="36915" name="Line 51"/>
            <p:cNvSpPr>
              <a:spLocks noChangeShapeType="1"/>
            </p:cNvSpPr>
            <p:nvPr/>
          </p:nvSpPr>
          <p:spPr bwMode="auto">
            <a:xfrm flipV="1">
              <a:off x="1200"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16" name="Line 52"/>
            <p:cNvSpPr>
              <a:spLocks noChangeShapeType="1"/>
            </p:cNvSpPr>
            <p:nvPr/>
          </p:nvSpPr>
          <p:spPr bwMode="auto">
            <a:xfrm flipV="1">
              <a:off x="1776"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17" name="Line 53"/>
            <p:cNvSpPr>
              <a:spLocks noChangeShapeType="1"/>
            </p:cNvSpPr>
            <p:nvPr/>
          </p:nvSpPr>
          <p:spPr bwMode="auto">
            <a:xfrm flipV="1">
              <a:off x="2304"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18" name="Line 54"/>
            <p:cNvSpPr>
              <a:spLocks noChangeShapeType="1"/>
            </p:cNvSpPr>
            <p:nvPr/>
          </p:nvSpPr>
          <p:spPr bwMode="auto">
            <a:xfrm flipV="1">
              <a:off x="2880"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19" name="Line 55"/>
            <p:cNvSpPr>
              <a:spLocks noChangeShapeType="1"/>
            </p:cNvSpPr>
            <p:nvPr/>
          </p:nvSpPr>
          <p:spPr bwMode="auto">
            <a:xfrm flipV="1">
              <a:off x="3456"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20" name="Line 56"/>
            <p:cNvSpPr>
              <a:spLocks noChangeShapeType="1"/>
            </p:cNvSpPr>
            <p:nvPr/>
          </p:nvSpPr>
          <p:spPr bwMode="auto">
            <a:xfrm flipV="1">
              <a:off x="4032"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21" name="Line 57"/>
            <p:cNvSpPr>
              <a:spLocks noChangeShapeType="1"/>
            </p:cNvSpPr>
            <p:nvPr/>
          </p:nvSpPr>
          <p:spPr bwMode="auto">
            <a:xfrm flipV="1">
              <a:off x="4560"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22" name="Line 58"/>
            <p:cNvSpPr>
              <a:spLocks noChangeShapeType="1"/>
            </p:cNvSpPr>
            <p:nvPr/>
          </p:nvSpPr>
          <p:spPr bwMode="auto">
            <a:xfrm flipV="1">
              <a:off x="5136" y="2304"/>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 name="Group 3">
            <a:extLst>
              <a:ext uri="{FF2B5EF4-FFF2-40B4-BE49-F238E27FC236}">
                <a16:creationId xmlns:a16="http://schemas.microsoft.com/office/drawing/2014/main" id="{3609EC13-AE0D-D440-993F-95AA06C82A2D}"/>
              </a:ext>
            </a:extLst>
          </p:cNvPr>
          <p:cNvGrpSpPr/>
          <p:nvPr/>
        </p:nvGrpSpPr>
        <p:grpSpPr>
          <a:xfrm>
            <a:off x="1524000" y="3048000"/>
            <a:ext cx="8516938" cy="1828800"/>
            <a:chOff x="1524000" y="3048000"/>
            <a:chExt cx="8516938" cy="1828800"/>
          </a:xfrm>
        </p:grpSpPr>
        <p:grpSp>
          <p:nvGrpSpPr>
            <p:cNvPr id="36939" name="Group 75"/>
            <p:cNvGrpSpPr>
              <a:grpSpLocks/>
            </p:cNvGrpSpPr>
            <p:nvPr/>
          </p:nvGrpSpPr>
          <p:grpSpPr bwMode="auto">
            <a:xfrm>
              <a:off x="1524000" y="3048000"/>
              <a:ext cx="8516938" cy="1320800"/>
              <a:chOff x="0" y="1824"/>
              <a:chExt cx="5365" cy="832"/>
            </a:xfrm>
          </p:grpSpPr>
          <p:grpSp>
            <p:nvGrpSpPr>
              <p:cNvPr id="36935" name="Group 71"/>
              <p:cNvGrpSpPr>
                <a:grpSpLocks/>
              </p:cNvGrpSpPr>
              <p:nvPr/>
            </p:nvGrpSpPr>
            <p:grpSpPr bwMode="auto">
              <a:xfrm>
                <a:off x="0" y="2272"/>
                <a:ext cx="5365" cy="384"/>
                <a:chOff x="0" y="2352"/>
                <a:chExt cx="5365" cy="384"/>
              </a:xfrm>
            </p:grpSpPr>
            <p:grpSp>
              <p:nvGrpSpPr>
                <p:cNvPr id="36905" name="Group 41"/>
                <p:cNvGrpSpPr>
                  <a:grpSpLocks/>
                </p:cNvGrpSpPr>
                <p:nvPr/>
              </p:nvGrpSpPr>
              <p:grpSpPr bwMode="auto">
                <a:xfrm>
                  <a:off x="576" y="2496"/>
                  <a:ext cx="2740" cy="240"/>
                  <a:chOff x="618" y="1584"/>
                  <a:chExt cx="5004" cy="576"/>
                </a:xfrm>
              </p:grpSpPr>
              <p:sp>
                <p:nvSpPr>
                  <p:cNvPr id="36906" name="Freeform 42"/>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07" name="Freeform 43"/>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08" name="Freeform 44"/>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09" name="Freeform 45"/>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grpSp>
            <p:sp>
              <p:nvSpPr>
                <p:cNvPr id="36911" name="Freeform 47"/>
                <p:cNvSpPr>
                  <a:spLocks/>
                </p:cNvSpPr>
                <p:nvPr/>
              </p:nvSpPr>
              <p:spPr bwMode="auto">
                <a:xfrm>
                  <a:off x="3308" y="2496"/>
                  <a:ext cx="687" cy="240"/>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12" name="Freeform 48"/>
                <p:cNvSpPr>
                  <a:spLocks/>
                </p:cNvSpPr>
                <p:nvPr/>
              </p:nvSpPr>
              <p:spPr bwMode="auto">
                <a:xfrm>
                  <a:off x="3995" y="2496"/>
                  <a:ext cx="686" cy="240"/>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13" name="Freeform 49"/>
                <p:cNvSpPr>
                  <a:spLocks/>
                </p:cNvSpPr>
                <p:nvPr/>
              </p:nvSpPr>
              <p:spPr bwMode="auto">
                <a:xfrm>
                  <a:off x="4678" y="2496"/>
                  <a:ext cx="687" cy="240"/>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6" name="Line 62"/>
                <p:cNvSpPr>
                  <a:spLocks noChangeShapeType="1"/>
                </p:cNvSpPr>
                <p:nvPr/>
              </p:nvSpPr>
              <p:spPr bwMode="auto">
                <a:xfrm flipV="1">
                  <a:off x="920"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7" name="Line 63"/>
                <p:cNvSpPr>
                  <a:spLocks noChangeShapeType="1"/>
                </p:cNvSpPr>
                <p:nvPr/>
              </p:nvSpPr>
              <p:spPr bwMode="auto">
                <a:xfrm flipV="1">
                  <a:off x="16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8" name="Line 64"/>
                <p:cNvSpPr>
                  <a:spLocks noChangeShapeType="1"/>
                </p:cNvSpPr>
                <p:nvPr/>
              </p:nvSpPr>
              <p:spPr bwMode="auto">
                <a:xfrm flipV="1">
                  <a:off x="228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9" name="Line 65"/>
                <p:cNvSpPr>
                  <a:spLocks noChangeShapeType="1"/>
                </p:cNvSpPr>
                <p:nvPr/>
              </p:nvSpPr>
              <p:spPr bwMode="auto">
                <a:xfrm flipV="1">
                  <a:off x="2976"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0" name="Line 66"/>
                <p:cNvSpPr>
                  <a:spLocks noChangeShapeType="1"/>
                </p:cNvSpPr>
                <p:nvPr/>
              </p:nvSpPr>
              <p:spPr bwMode="auto">
                <a:xfrm flipV="1">
                  <a:off x="364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1" name="Line 67"/>
                <p:cNvSpPr>
                  <a:spLocks noChangeShapeType="1"/>
                </p:cNvSpPr>
                <p:nvPr/>
              </p:nvSpPr>
              <p:spPr bwMode="auto">
                <a:xfrm flipV="1">
                  <a:off x="4336"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2" name="Line 68"/>
                <p:cNvSpPr>
                  <a:spLocks noChangeShapeType="1"/>
                </p:cNvSpPr>
                <p:nvPr/>
              </p:nvSpPr>
              <p:spPr bwMode="auto">
                <a:xfrm flipV="1">
                  <a:off x="5024"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4" name="Text Box 70"/>
                <p:cNvSpPr txBox="1">
                  <a:spLocks noChangeArrowheads="1"/>
                </p:cNvSpPr>
                <p:nvPr/>
              </p:nvSpPr>
              <p:spPr bwMode="auto">
                <a:xfrm>
                  <a:off x="0" y="2427"/>
                  <a:ext cx="773"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000000"/>
                      </a:solidFill>
                      <a:latin typeface="Times New Roman"/>
                      <a:cs typeface="Times New Roman"/>
                    </a:rPr>
                    <a:t>RX Clock</a:t>
                  </a:r>
                </a:p>
              </p:txBody>
            </p:sp>
          </p:grpSp>
          <p:sp>
            <p:nvSpPr>
              <p:cNvPr id="36938" name="Text Box 74"/>
              <p:cNvSpPr txBox="1">
                <a:spLocks noChangeArrowheads="1"/>
              </p:cNvSpPr>
              <p:nvPr/>
            </p:nvSpPr>
            <p:spPr bwMode="auto">
              <a:xfrm>
                <a:off x="2342" y="1824"/>
                <a:ext cx="48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FF0000"/>
                    </a:solidFill>
                    <a:latin typeface="Times New Roman"/>
                    <a:cs typeface="Times New Roman"/>
                  </a:rPr>
                  <a:t>Missed!</a:t>
                </a:r>
              </a:p>
            </p:txBody>
          </p:sp>
        </p:grpSp>
        <p:sp>
          <p:nvSpPr>
            <p:cNvPr id="36940" name="Line 76"/>
            <p:cNvSpPr>
              <a:spLocks noChangeShapeType="1"/>
            </p:cNvSpPr>
            <p:nvPr/>
          </p:nvSpPr>
          <p:spPr bwMode="auto">
            <a:xfrm>
              <a:off x="2971800" y="4495800"/>
              <a:ext cx="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41" name="Line 77"/>
            <p:cNvSpPr>
              <a:spLocks noChangeShapeType="1"/>
            </p:cNvSpPr>
            <p:nvPr/>
          </p:nvSpPr>
          <p:spPr bwMode="auto">
            <a:xfrm>
              <a:off x="4075113" y="4495800"/>
              <a:ext cx="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42" name="Line 78"/>
            <p:cNvSpPr>
              <a:spLocks noChangeShapeType="1"/>
            </p:cNvSpPr>
            <p:nvPr/>
          </p:nvSpPr>
          <p:spPr bwMode="auto">
            <a:xfrm>
              <a:off x="2967039" y="4673600"/>
              <a:ext cx="110648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43" name="Text Box 79"/>
            <p:cNvSpPr txBox="1">
              <a:spLocks noChangeArrowheads="1"/>
            </p:cNvSpPr>
            <p:nvPr/>
          </p:nvSpPr>
          <p:spPr bwMode="auto">
            <a:xfrm>
              <a:off x="3227389" y="4318001"/>
              <a:ext cx="4730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solidFill>
                    <a:srgbClr val="000099"/>
                  </a:solidFill>
                  <a:latin typeface="Times New Roman" charset="0"/>
                </a:rPr>
                <a:t>T</a:t>
              </a:r>
              <a:r>
                <a:rPr lang="en-US" i="1" baseline="-25000">
                  <a:solidFill>
                    <a:srgbClr val="000099"/>
                  </a:solidFill>
                  <a:latin typeface="Times New Roman" charset="0"/>
                </a:rPr>
                <a:t>Rx</a:t>
              </a:r>
            </a:p>
          </p:txBody>
        </p:sp>
      </p:grpSp>
      <p:sp>
        <p:nvSpPr>
          <p:cNvPr id="36944" name="Line 80"/>
          <p:cNvSpPr>
            <a:spLocks noChangeShapeType="1"/>
          </p:cNvSpPr>
          <p:nvPr/>
        </p:nvSpPr>
        <p:spPr bwMode="auto">
          <a:xfrm>
            <a:off x="2955925" y="1635125"/>
            <a:ext cx="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45" name="Line 81"/>
          <p:cNvSpPr>
            <a:spLocks noChangeShapeType="1"/>
          </p:cNvSpPr>
          <p:nvPr/>
        </p:nvSpPr>
        <p:spPr bwMode="auto">
          <a:xfrm>
            <a:off x="3857625" y="1643063"/>
            <a:ext cx="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46" name="Line 82"/>
          <p:cNvSpPr>
            <a:spLocks noChangeShapeType="1"/>
          </p:cNvSpPr>
          <p:nvPr/>
        </p:nvSpPr>
        <p:spPr bwMode="auto">
          <a:xfrm>
            <a:off x="2951164" y="1812925"/>
            <a:ext cx="92233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947" name="Text Box 83"/>
          <p:cNvSpPr txBox="1">
            <a:spLocks noChangeArrowheads="1"/>
          </p:cNvSpPr>
          <p:nvPr/>
        </p:nvSpPr>
        <p:spPr bwMode="auto">
          <a:xfrm>
            <a:off x="3211513" y="1457326"/>
            <a:ext cx="463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solidFill>
                  <a:srgbClr val="000099"/>
                </a:solidFill>
                <a:latin typeface="Times New Roman" charset="0"/>
              </a:rPr>
              <a:t>T</a:t>
            </a:r>
            <a:r>
              <a:rPr lang="en-US" i="1" baseline="-25000">
                <a:solidFill>
                  <a:srgbClr val="000099"/>
                </a:solidFill>
                <a:latin typeface="Times New Roman" charset="0"/>
              </a:rPr>
              <a:t>Tx</a:t>
            </a:r>
          </a:p>
        </p:txBody>
      </p:sp>
      <p:grpSp>
        <p:nvGrpSpPr>
          <p:cNvPr id="5" name="Group 4">
            <a:extLst>
              <a:ext uri="{FF2B5EF4-FFF2-40B4-BE49-F238E27FC236}">
                <a16:creationId xmlns:a16="http://schemas.microsoft.com/office/drawing/2014/main" id="{170ECFCA-4913-2945-8E76-78B8F6798504}"/>
              </a:ext>
            </a:extLst>
          </p:cNvPr>
          <p:cNvGrpSpPr/>
          <p:nvPr/>
        </p:nvGrpSpPr>
        <p:grpSpPr>
          <a:xfrm>
            <a:off x="2630961" y="5134114"/>
            <a:ext cx="7848864" cy="1254421"/>
            <a:chOff x="2630961" y="5134114"/>
            <a:chExt cx="7848864" cy="1254421"/>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885AE3E-C974-1C47-8A99-103FA68A346C}"/>
                    </a:ext>
                  </a:extLst>
                </p:cNvPr>
                <p:cNvSpPr txBox="1"/>
                <p:nvPr/>
              </p:nvSpPr>
              <p:spPr>
                <a:xfrm>
                  <a:off x="2630961" y="5205519"/>
                  <a:ext cx="6468630" cy="1183016"/>
                </a:xfrm>
                <a:prstGeom prst="rect">
                  <a:avLst/>
                </a:prstGeom>
                <a:noFill/>
              </p:spPr>
              <p:txBody>
                <a:bodyPr wrap="none" rtlCol="0">
                  <a:spAutoFit/>
                </a:bodyPr>
                <a:lstStyle/>
                <a:p>
                  <a:r>
                    <a:rPr lang="en-US" sz="2000" dirty="0"/>
                    <a:t>If the RX clock is </a:t>
                  </a:r>
                  <a:r>
                    <a:rPr lang="en-US" sz="2000" i="1" dirty="0">
                      <a:latin typeface="Times New Roman" panose="02020603050405020304" pitchFamily="18" charset="0"/>
                      <a:cs typeface="Times New Roman" panose="02020603050405020304" pitchFamily="18" charset="0"/>
                    </a:rPr>
                    <a:t>p</a:t>
                  </a:r>
                  <a:r>
                    <a:rPr lang="en-US" sz="2000" dirty="0"/>
                    <a:t>% slower than the TX clock, then:</a:t>
                  </a:r>
                </a:p>
                <a:p>
                  <a:endParaRPr lang="en-US" sz="2000" dirty="0"/>
                </a:p>
                <a:p>
                  <a:r>
                    <a:rPr lang="en-US" sz="2000" dirty="0"/>
                    <a:t>After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0.5</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𝑝</m:t>
                          </m:r>
                        </m:den>
                      </m:f>
                    </m:oMath>
                  </a14:m>
                  <a:r>
                    <a:rPr lang="en-US" sz="2000" dirty="0"/>
                    <a:t>  bit times, the RX clock will miss a bit completely.</a:t>
                  </a:r>
                </a:p>
              </p:txBody>
            </p:sp>
          </mc:Choice>
          <mc:Fallback xmlns="">
            <p:sp>
              <p:nvSpPr>
                <p:cNvPr id="2" name="TextBox 1">
                  <a:extLst>
                    <a:ext uri="{FF2B5EF4-FFF2-40B4-BE49-F238E27FC236}">
                      <a16:creationId xmlns:a16="http://schemas.microsoft.com/office/drawing/2014/main" id="{B885AE3E-C974-1C47-8A99-103FA68A346C}"/>
                    </a:ext>
                  </a:extLst>
                </p:cNvPr>
                <p:cNvSpPr txBox="1">
                  <a:spLocks noRot="1" noChangeAspect="1" noMove="1" noResize="1" noEditPoints="1" noAdjustHandles="1" noChangeArrowheads="1" noChangeShapeType="1" noTextEdit="1"/>
                </p:cNvSpPr>
                <p:nvPr/>
              </p:nvSpPr>
              <p:spPr>
                <a:xfrm>
                  <a:off x="2630961" y="5205519"/>
                  <a:ext cx="6468630" cy="1183016"/>
                </a:xfrm>
                <a:prstGeom prst="rect">
                  <a:avLst/>
                </a:prstGeom>
                <a:blipFill>
                  <a:blip r:embed="rId3"/>
                  <a:stretch>
                    <a:fillRect l="-783" t="-2128" b="-10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4EC90F0-6B94-1A4C-A3C1-F11E86D5C215}"/>
                    </a:ext>
                  </a:extLst>
                </p:cNvPr>
                <p:cNvSpPr txBox="1"/>
                <p:nvPr/>
              </p:nvSpPr>
              <p:spPr>
                <a:xfrm>
                  <a:off x="8076475" y="5134114"/>
                  <a:ext cx="2403350" cy="527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𝑅𝑋</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𝑇𝑋</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𝑝</m:t>
                                </m:r>
                              </m:num>
                              <m:den>
                                <m:r>
                                  <a:rPr lang="en-US" sz="2000" b="0" i="1" smtClean="0">
                                    <a:latin typeface="Cambria Math" panose="02040503050406030204" pitchFamily="18" charset="0"/>
                                  </a:rPr>
                                  <m:t>100</m:t>
                                </m:r>
                              </m:den>
                            </m:f>
                          </m:e>
                        </m:d>
                      </m:oMath>
                    </m:oMathPara>
                  </a14:m>
                  <a:endParaRPr lang="en-US" sz="2000" dirty="0"/>
                </a:p>
              </p:txBody>
            </p:sp>
          </mc:Choice>
          <mc:Fallback xmlns="">
            <p:sp>
              <p:nvSpPr>
                <p:cNvPr id="3" name="TextBox 2">
                  <a:extLst>
                    <a:ext uri="{FF2B5EF4-FFF2-40B4-BE49-F238E27FC236}">
                      <a16:creationId xmlns:a16="http://schemas.microsoft.com/office/drawing/2014/main" id="{C4EC90F0-6B94-1A4C-A3C1-F11E86D5C215}"/>
                    </a:ext>
                  </a:extLst>
                </p:cNvPr>
                <p:cNvSpPr txBox="1">
                  <a:spLocks noRot="1" noChangeAspect="1" noMove="1" noResize="1" noEditPoints="1" noAdjustHandles="1" noChangeArrowheads="1" noChangeShapeType="1" noTextEdit="1"/>
                </p:cNvSpPr>
                <p:nvPr/>
              </p:nvSpPr>
              <p:spPr>
                <a:xfrm>
                  <a:off x="8076475" y="5134114"/>
                  <a:ext cx="2403350" cy="527132"/>
                </a:xfrm>
                <a:prstGeom prst="rect">
                  <a:avLst/>
                </a:prstGeom>
                <a:blipFill>
                  <a:blip r:embed="rId4"/>
                  <a:stretch>
                    <a:fillRect l="-2116" b="-16279"/>
                  </a:stretch>
                </a:blipFill>
              </p:spPr>
              <p:txBody>
                <a:bodyPr/>
                <a:lstStyle/>
                <a:p>
                  <a:r>
                    <a:rPr lang="en-US">
                      <a:noFill/>
                    </a:rPr>
                    <a:t> </a:t>
                  </a:r>
                </a:p>
              </p:txBody>
            </p:sp>
          </mc:Fallback>
        </mc:AlternateContent>
      </p:grpSp>
      <p:cxnSp>
        <p:nvCxnSpPr>
          <p:cNvPr id="7" name="Straight Arrow Connector 6">
            <a:extLst>
              <a:ext uri="{FF2B5EF4-FFF2-40B4-BE49-F238E27FC236}">
                <a16:creationId xmlns:a16="http://schemas.microsoft.com/office/drawing/2014/main" id="{4ED1D5F9-67B9-D648-9D2B-CD068D78FCED}"/>
              </a:ext>
            </a:extLst>
          </p:cNvPr>
          <p:cNvCxnSpPr>
            <a:cxnSpLocks/>
          </p:cNvCxnSpPr>
          <p:nvPr/>
        </p:nvCxnSpPr>
        <p:spPr>
          <a:xfrm flipH="1">
            <a:off x="10177504" y="4666616"/>
            <a:ext cx="468096" cy="353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6B637C-CBC6-F241-BB35-936870BF969D}"/>
              </a:ext>
            </a:extLst>
          </p:cNvPr>
          <p:cNvSpPr txBox="1"/>
          <p:nvPr/>
        </p:nvSpPr>
        <p:spPr>
          <a:xfrm>
            <a:off x="10447480" y="3189288"/>
            <a:ext cx="1725723"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a:t>Usually expressed in parts per million (ppm) rather than percentage</a:t>
            </a:r>
          </a:p>
        </p:txBody>
      </p:sp>
    </p:spTree>
    <p:extLst>
      <p:ext uri="{BB962C8B-B14F-4D97-AF65-F5344CB8AC3E}">
        <p14:creationId xmlns:p14="http://schemas.microsoft.com/office/powerpoint/2010/main" val="2162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5638800" y="2286000"/>
            <a:ext cx="4800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6" name="Rectangle 5"/>
          <p:cNvSpPr/>
          <p:nvPr/>
        </p:nvSpPr>
        <p:spPr bwMode="auto">
          <a:xfrm>
            <a:off x="1981200" y="2286000"/>
            <a:ext cx="2133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35842" name="Rectangle 2"/>
          <p:cNvSpPr>
            <a:spLocks noGrp="1" noChangeArrowheads="1"/>
          </p:cNvSpPr>
          <p:nvPr>
            <p:ph type="title"/>
          </p:nvPr>
        </p:nvSpPr>
        <p:spPr>
          <a:xfrm>
            <a:off x="779461" y="457200"/>
            <a:ext cx="9932081" cy="1143000"/>
          </a:xfrm>
        </p:spPr>
        <p:txBody>
          <a:bodyPr>
            <a:normAutofit fontScale="90000"/>
          </a:bodyPr>
          <a:lstStyle/>
          <a:p>
            <a:r>
              <a:rPr lang="en-US" dirty="0"/>
              <a:t>Synchronous communication on network links</a:t>
            </a:r>
          </a:p>
        </p:txBody>
      </p:sp>
      <p:sp>
        <p:nvSpPr>
          <p:cNvPr id="57" name="Rectangle 8"/>
          <p:cNvSpPr>
            <a:spLocks noChangeArrowheads="1"/>
          </p:cNvSpPr>
          <p:nvPr/>
        </p:nvSpPr>
        <p:spPr bwMode="auto">
          <a:xfrm>
            <a:off x="3581400" y="2579111"/>
            <a:ext cx="457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58" name="Freeform 9"/>
          <p:cNvSpPr>
            <a:spLocks/>
          </p:cNvSpPr>
          <p:nvPr/>
        </p:nvSpPr>
        <p:spPr bwMode="auto">
          <a:xfrm>
            <a:off x="3581400" y="3112511"/>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9" name="Text Box 10"/>
          <p:cNvSpPr txBox="1">
            <a:spLocks noChangeArrowheads="1"/>
          </p:cNvSpPr>
          <p:nvPr/>
        </p:nvSpPr>
        <p:spPr bwMode="auto">
          <a:xfrm>
            <a:off x="2439988" y="4063424"/>
            <a:ext cx="1245453"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mj-lt"/>
              </a:rPr>
              <a:t>10MHz clock</a:t>
            </a:r>
          </a:p>
          <a:p>
            <a:r>
              <a:rPr lang="en-US" sz="1600" dirty="0">
                <a:latin typeface="+mj-lt"/>
              </a:rPr>
              <a:t>+/- 100ppm </a:t>
            </a:r>
          </a:p>
        </p:txBody>
      </p:sp>
      <p:sp>
        <p:nvSpPr>
          <p:cNvPr id="61" name="Text Box 12"/>
          <p:cNvSpPr txBox="1">
            <a:spLocks noChangeArrowheads="1"/>
          </p:cNvSpPr>
          <p:nvPr/>
        </p:nvSpPr>
        <p:spPr bwMode="auto">
          <a:xfrm>
            <a:off x="3533776" y="2607686"/>
            <a:ext cx="4988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62" name="Line 13"/>
          <p:cNvSpPr>
            <a:spLocks noChangeShapeType="1"/>
          </p:cNvSpPr>
          <p:nvPr/>
        </p:nvSpPr>
        <p:spPr bwMode="auto">
          <a:xfrm>
            <a:off x="2895600" y="2920424"/>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 name="Freeform 4"/>
          <p:cNvSpPr/>
          <p:nvPr/>
        </p:nvSpPr>
        <p:spPr>
          <a:xfrm>
            <a:off x="3117985" y="3160032"/>
            <a:ext cx="443717" cy="826173"/>
          </a:xfrm>
          <a:custGeom>
            <a:avLst/>
            <a:gdLst>
              <a:gd name="connsiteX0" fmla="*/ 15301 w 443717"/>
              <a:gd name="connsiteY0" fmla="*/ 826173 h 826173"/>
              <a:gd name="connsiteX1" fmla="*/ 0 w 443717"/>
              <a:gd name="connsiteY1" fmla="*/ 0 h 826173"/>
              <a:gd name="connsiteX2" fmla="*/ 443717 w 443717"/>
              <a:gd name="connsiteY2" fmla="*/ 0 h 826173"/>
            </a:gdLst>
            <a:ahLst/>
            <a:cxnLst>
              <a:cxn ang="0">
                <a:pos x="connsiteX0" y="connsiteY0"/>
              </a:cxn>
              <a:cxn ang="0">
                <a:pos x="connsiteX1" y="connsiteY1"/>
              </a:cxn>
              <a:cxn ang="0">
                <a:pos x="connsiteX2" y="connsiteY2"/>
              </a:cxn>
            </a:cxnLst>
            <a:rect l="l" t="t" r="r" b="b"/>
            <a:pathLst>
              <a:path w="443717" h="826173">
                <a:moveTo>
                  <a:pt x="15301" y="826173"/>
                </a:moveTo>
                <a:lnTo>
                  <a:pt x="0" y="0"/>
                </a:lnTo>
                <a:lnTo>
                  <a:pt x="443717" y="0"/>
                </a:ln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a typeface="ＭＳ Ｐゴシック" charset="0"/>
            </a:endParaRPr>
          </a:p>
        </p:txBody>
      </p:sp>
      <p:sp>
        <p:nvSpPr>
          <p:cNvPr id="13" name="Line 6"/>
          <p:cNvSpPr>
            <a:spLocks noChangeShapeType="1"/>
          </p:cNvSpPr>
          <p:nvPr/>
        </p:nvSpPr>
        <p:spPr bwMode="auto">
          <a:xfrm flipV="1">
            <a:off x="4038600" y="2920424"/>
            <a:ext cx="2667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 name="Rectangle 14"/>
          <p:cNvSpPr>
            <a:spLocks noChangeArrowheads="1"/>
          </p:cNvSpPr>
          <p:nvPr/>
        </p:nvSpPr>
        <p:spPr bwMode="auto">
          <a:xfrm>
            <a:off x="6705600" y="2637849"/>
            <a:ext cx="457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 name="Freeform 15"/>
          <p:cNvSpPr>
            <a:spLocks/>
          </p:cNvSpPr>
          <p:nvPr/>
        </p:nvSpPr>
        <p:spPr bwMode="auto">
          <a:xfrm>
            <a:off x="6705600" y="3171249"/>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 name="Text Box 16"/>
          <p:cNvSpPr txBox="1">
            <a:spLocks noChangeArrowheads="1"/>
          </p:cNvSpPr>
          <p:nvPr/>
        </p:nvSpPr>
        <p:spPr bwMode="auto">
          <a:xfrm>
            <a:off x="6648451" y="2666424"/>
            <a:ext cx="4988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17" name="Text Box 18"/>
          <p:cNvSpPr txBox="1">
            <a:spLocks noChangeArrowheads="1"/>
          </p:cNvSpPr>
          <p:nvPr/>
        </p:nvSpPr>
        <p:spPr bwMode="auto">
          <a:xfrm>
            <a:off x="6421439" y="3450650"/>
            <a:ext cx="93807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000">
                <a:latin typeface="+mj-lt"/>
              </a:rPr>
              <a:t>Sender</a:t>
            </a:r>
            <a:r>
              <a:rPr lang="ja-JP" altLang="en-US" sz="1000">
                <a:latin typeface="+mj-lt"/>
              </a:rPr>
              <a:t>’</a:t>
            </a:r>
            <a:r>
              <a:rPr lang="en-US" sz="1000">
                <a:latin typeface="+mj-lt"/>
              </a:rPr>
              <a:t>s Clock</a:t>
            </a:r>
          </a:p>
        </p:txBody>
      </p:sp>
      <p:sp>
        <p:nvSpPr>
          <p:cNvPr id="18" name="Freeform 19"/>
          <p:cNvSpPr>
            <a:spLocks/>
          </p:cNvSpPr>
          <p:nvPr/>
        </p:nvSpPr>
        <p:spPr bwMode="auto">
          <a:xfrm>
            <a:off x="6477000" y="3255388"/>
            <a:ext cx="228600" cy="503237"/>
          </a:xfrm>
          <a:custGeom>
            <a:avLst/>
            <a:gdLst>
              <a:gd name="T0" fmla="*/ 0 w 288"/>
              <a:gd name="T1" fmla="*/ 240 h 240"/>
              <a:gd name="T2" fmla="*/ 0 w 288"/>
              <a:gd name="T3" fmla="*/ 0 h 240"/>
              <a:gd name="T4" fmla="*/ 288 w 288"/>
              <a:gd name="T5" fmla="*/ 0 h 240"/>
            </a:gdLst>
            <a:ahLst/>
            <a:cxnLst>
              <a:cxn ang="0">
                <a:pos x="T0" y="T1"/>
              </a:cxn>
              <a:cxn ang="0">
                <a:pos x="T2" y="T3"/>
              </a:cxn>
              <a:cxn ang="0">
                <a:pos x="T4" y="T5"/>
              </a:cxn>
            </a:cxnLst>
            <a:rect l="0" t="0" r="r" b="b"/>
            <a:pathLst>
              <a:path w="288" h="240">
                <a:moveTo>
                  <a:pt x="0" y="240"/>
                </a:moveTo>
                <a:lnTo>
                  <a:pt x="0" y="0"/>
                </a:lnTo>
                <a:lnTo>
                  <a:pt x="288"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nvGrpSpPr>
          <p:cNvPr id="19" name="Group 39"/>
          <p:cNvGrpSpPr>
            <a:grpSpLocks/>
          </p:cNvGrpSpPr>
          <p:nvPr/>
        </p:nvGrpSpPr>
        <p:grpSpPr bwMode="auto">
          <a:xfrm>
            <a:off x="7391400" y="2645787"/>
            <a:ext cx="838200" cy="609600"/>
            <a:chOff x="3360" y="2928"/>
            <a:chExt cx="672" cy="384"/>
          </a:xfrm>
        </p:grpSpPr>
        <p:sp>
          <p:nvSpPr>
            <p:cNvPr id="20" name="Freeform 20"/>
            <p:cNvSpPr>
              <a:spLocks/>
            </p:cNvSpPr>
            <p:nvPr/>
          </p:nvSpPr>
          <p:spPr bwMode="auto">
            <a:xfrm>
              <a:off x="3360" y="2928"/>
              <a:ext cx="672" cy="384"/>
            </a:xfrm>
            <a:custGeom>
              <a:avLst/>
              <a:gdLst>
                <a:gd name="T0" fmla="*/ 0 w 672"/>
                <a:gd name="T1" fmla="*/ 0 h 384"/>
                <a:gd name="T2" fmla="*/ 672 w 672"/>
                <a:gd name="T3" fmla="*/ 0 h 384"/>
                <a:gd name="T4" fmla="*/ 672 w 672"/>
                <a:gd name="T5" fmla="*/ 384 h 384"/>
                <a:gd name="T6" fmla="*/ 0 w 672"/>
                <a:gd name="T7" fmla="*/ 384 h 384"/>
              </a:gdLst>
              <a:ahLst/>
              <a:cxnLst>
                <a:cxn ang="0">
                  <a:pos x="T0" y="T1"/>
                </a:cxn>
                <a:cxn ang="0">
                  <a:pos x="T2" y="T3"/>
                </a:cxn>
                <a:cxn ang="0">
                  <a:pos x="T4" y="T5"/>
                </a:cxn>
                <a:cxn ang="0">
                  <a:pos x="T6" y="T7"/>
                </a:cxn>
              </a:cxnLst>
              <a:rect l="0" t="0" r="r" b="b"/>
              <a:pathLst>
                <a:path w="672" h="384">
                  <a:moveTo>
                    <a:pt x="0" y="0"/>
                  </a:moveTo>
                  <a:lnTo>
                    <a:pt x="672" y="0"/>
                  </a:lnTo>
                  <a:lnTo>
                    <a:pt x="672" y="384"/>
                  </a:lnTo>
                  <a:lnTo>
                    <a:pt x="0" y="384"/>
                  </a:ln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1" name="Line 21"/>
            <p:cNvSpPr>
              <a:spLocks noChangeShapeType="1"/>
            </p:cNvSpPr>
            <p:nvPr/>
          </p:nvSpPr>
          <p:spPr bwMode="auto">
            <a:xfrm>
              <a:off x="3888" y="2928"/>
              <a:ext cx="0" cy="38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 name="Line 22"/>
            <p:cNvSpPr>
              <a:spLocks noChangeShapeType="1"/>
            </p:cNvSpPr>
            <p:nvPr/>
          </p:nvSpPr>
          <p:spPr bwMode="auto">
            <a:xfrm>
              <a:off x="3696" y="2928"/>
              <a:ext cx="0" cy="38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3" name="Line 23"/>
          <p:cNvSpPr>
            <a:spLocks noChangeShapeType="1"/>
          </p:cNvSpPr>
          <p:nvPr/>
        </p:nvSpPr>
        <p:spPr bwMode="auto">
          <a:xfrm>
            <a:off x="7162800" y="2920424"/>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4" name="Rectangle 27"/>
          <p:cNvSpPr>
            <a:spLocks noChangeArrowheads="1"/>
          </p:cNvSpPr>
          <p:nvPr/>
        </p:nvSpPr>
        <p:spPr bwMode="auto">
          <a:xfrm>
            <a:off x="8686800" y="2587049"/>
            <a:ext cx="457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 name="Freeform 28"/>
          <p:cNvSpPr>
            <a:spLocks/>
          </p:cNvSpPr>
          <p:nvPr/>
        </p:nvSpPr>
        <p:spPr bwMode="auto">
          <a:xfrm>
            <a:off x="8686800" y="3072824"/>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6" name="Text Box 29"/>
          <p:cNvSpPr txBox="1">
            <a:spLocks noChangeArrowheads="1"/>
          </p:cNvSpPr>
          <p:nvPr/>
        </p:nvSpPr>
        <p:spPr bwMode="auto">
          <a:xfrm>
            <a:off x="8659814" y="2691824"/>
            <a:ext cx="4988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27" name="Line 30"/>
          <p:cNvSpPr>
            <a:spLocks noChangeShapeType="1"/>
          </p:cNvSpPr>
          <p:nvPr/>
        </p:nvSpPr>
        <p:spPr bwMode="auto">
          <a:xfrm>
            <a:off x="8229600" y="292042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8" name="Line 31"/>
          <p:cNvSpPr>
            <a:spLocks noChangeShapeType="1"/>
          </p:cNvSpPr>
          <p:nvPr/>
        </p:nvSpPr>
        <p:spPr bwMode="auto">
          <a:xfrm>
            <a:off x="9144000" y="2920424"/>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9" name="Freeform 33"/>
          <p:cNvSpPr>
            <a:spLocks/>
          </p:cNvSpPr>
          <p:nvPr/>
        </p:nvSpPr>
        <p:spPr bwMode="auto">
          <a:xfrm>
            <a:off x="8382000" y="3149024"/>
            <a:ext cx="685800" cy="533400"/>
          </a:xfrm>
          <a:custGeom>
            <a:avLst/>
            <a:gdLst>
              <a:gd name="T0" fmla="*/ 192 w 432"/>
              <a:gd name="T1" fmla="*/ 0 h 336"/>
              <a:gd name="T2" fmla="*/ 0 w 432"/>
              <a:gd name="T3" fmla="*/ 0 h 336"/>
              <a:gd name="T4" fmla="*/ 0 w 432"/>
              <a:gd name="T5" fmla="*/ 336 h 336"/>
              <a:gd name="T6" fmla="*/ 432 w 432"/>
              <a:gd name="T7" fmla="*/ 335 h 336"/>
            </a:gdLst>
            <a:ahLst/>
            <a:cxnLst>
              <a:cxn ang="0">
                <a:pos x="T0" y="T1"/>
              </a:cxn>
              <a:cxn ang="0">
                <a:pos x="T2" y="T3"/>
              </a:cxn>
              <a:cxn ang="0">
                <a:pos x="T4" y="T5"/>
              </a:cxn>
              <a:cxn ang="0">
                <a:pos x="T6" y="T7"/>
              </a:cxn>
            </a:cxnLst>
            <a:rect l="0" t="0" r="r" b="b"/>
            <a:pathLst>
              <a:path w="432" h="336">
                <a:moveTo>
                  <a:pt x="192" y="0"/>
                </a:moveTo>
                <a:lnTo>
                  <a:pt x="0" y="0"/>
                </a:lnTo>
                <a:lnTo>
                  <a:pt x="0" y="336"/>
                </a:lnTo>
                <a:lnTo>
                  <a:pt x="432" y="335"/>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0" name="Rectangle 35"/>
          <p:cNvSpPr>
            <a:spLocks noChangeArrowheads="1"/>
          </p:cNvSpPr>
          <p:nvPr/>
        </p:nvSpPr>
        <p:spPr bwMode="auto">
          <a:xfrm>
            <a:off x="5715000" y="3758624"/>
            <a:ext cx="13716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400">
                <a:latin typeface="+mj-lt"/>
              </a:rPr>
              <a:t>Clock Recovery</a:t>
            </a:r>
          </a:p>
          <a:p>
            <a:pPr algn="ctr"/>
            <a:r>
              <a:rPr lang="en-US" sz="1400">
                <a:latin typeface="+mj-lt"/>
              </a:rPr>
              <a:t>Unit</a:t>
            </a:r>
          </a:p>
        </p:txBody>
      </p:sp>
      <p:sp>
        <p:nvSpPr>
          <p:cNvPr id="31" name="Line 36"/>
          <p:cNvSpPr>
            <a:spLocks noChangeShapeType="1"/>
          </p:cNvSpPr>
          <p:nvPr/>
        </p:nvSpPr>
        <p:spPr bwMode="auto">
          <a:xfrm>
            <a:off x="6019800" y="2920424"/>
            <a:ext cx="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 name="Freeform 38"/>
          <p:cNvSpPr>
            <a:spLocks/>
          </p:cNvSpPr>
          <p:nvPr/>
        </p:nvSpPr>
        <p:spPr bwMode="auto">
          <a:xfrm>
            <a:off x="6477000" y="3255388"/>
            <a:ext cx="990600" cy="427037"/>
          </a:xfrm>
          <a:custGeom>
            <a:avLst/>
            <a:gdLst>
              <a:gd name="T0" fmla="*/ 0 w 864"/>
              <a:gd name="T1" fmla="*/ 96 h 96"/>
              <a:gd name="T2" fmla="*/ 864 w 864"/>
              <a:gd name="T3" fmla="*/ 96 h 96"/>
              <a:gd name="T4" fmla="*/ 864 w 864"/>
              <a:gd name="T5" fmla="*/ 0 h 96"/>
            </a:gdLst>
            <a:ahLst/>
            <a:cxnLst>
              <a:cxn ang="0">
                <a:pos x="T0" y="T1"/>
              </a:cxn>
              <a:cxn ang="0">
                <a:pos x="T2" y="T3"/>
              </a:cxn>
              <a:cxn ang="0">
                <a:pos x="T4" y="T5"/>
              </a:cxn>
            </a:cxnLst>
            <a:rect l="0" t="0" r="r" b="b"/>
            <a:pathLst>
              <a:path w="864" h="96">
                <a:moveTo>
                  <a:pt x="0" y="96"/>
                </a:moveTo>
                <a:lnTo>
                  <a:pt x="864" y="96"/>
                </a:lnTo>
                <a:lnTo>
                  <a:pt x="864"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4" name="Oval 44"/>
          <p:cNvSpPr>
            <a:spLocks noChangeArrowheads="1"/>
          </p:cNvSpPr>
          <p:nvPr/>
        </p:nvSpPr>
        <p:spPr bwMode="auto">
          <a:xfrm>
            <a:off x="5978525" y="2879149"/>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5" name="Oval 45"/>
          <p:cNvSpPr>
            <a:spLocks noChangeArrowheads="1"/>
          </p:cNvSpPr>
          <p:nvPr/>
        </p:nvSpPr>
        <p:spPr bwMode="auto">
          <a:xfrm>
            <a:off x="6440488" y="3639562"/>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6" name="Freeform 47"/>
          <p:cNvSpPr>
            <a:spLocks/>
          </p:cNvSpPr>
          <p:nvPr/>
        </p:nvSpPr>
        <p:spPr bwMode="auto">
          <a:xfrm>
            <a:off x="8153400" y="3269674"/>
            <a:ext cx="228600" cy="412750"/>
          </a:xfrm>
          <a:custGeom>
            <a:avLst/>
            <a:gdLst>
              <a:gd name="T0" fmla="*/ 144 w 144"/>
              <a:gd name="T1" fmla="*/ 240 h 240"/>
              <a:gd name="T2" fmla="*/ 0 w 144"/>
              <a:gd name="T3" fmla="*/ 240 h 240"/>
              <a:gd name="T4" fmla="*/ 0 w 144"/>
              <a:gd name="T5" fmla="*/ 0 h 240"/>
            </a:gdLst>
            <a:ahLst/>
            <a:cxnLst>
              <a:cxn ang="0">
                <a:pos x="T0" y="T1"/>
              </a:cxn>
              <a:cxn ang="0">
                <a:pos x="T2" y="T3"/>
              </a:cxn>
              <a:cxn ang="0">
                <a:pos x="T4" y="T5"/>
              </a:cxn>
            </a:cxnLst>
            <a:rect l="0" t="0" r="r" b="b"/>
            <a:pathLst>
              <a:path w="144" h="240">
                <a:moveTo>
                  <a:pt x="144" y="240"/>
                </a:moveTo>
                <a:lnTo>
                  <a:pt x="0" y="240"/>
                </a:lnTo>
                <a:lnTo>
                  <a:pt x="0"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7" name="Oval 48"/>
          <p:cNvSpPr>
            <a:spLocks noChangeArrowheads="1"/>
          </p:cNvSpPr>
          <p:nvPr/>
        </p:nvSpPr>
        <p:spPr bwMode="auto">
          <a:xfrm>
            <a:off x="8347075" y="3637974"/>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42" name="TextBox 41"/>
          <p:cNvSpPr txBox="1"/>
          <p:nvPr/>
        </p:nvSpPr>
        <p:spPr bwMode="auto">
          <a:xfrm>
            <a:off x="9847262" y="2607688"/>
            <a:ext cx="184666" cy="461665"/>
          </a:xfrm>
          <a:prstGeom prst="rect">
            <a:avLst/>
          </a:prstGeom>
          <a:noFill/>
        </p:spPr>
        <p:txBody>
          <a:bodyPr wrap="none">
            <a:spAutoFit/>
          </a:bodyPr>
          <a:lstStyle/>
          <a:p>
            <a:pPr>
              <a:defRPr/>
            </a:pPr>
            <a:endParaRPr lang="en-US" sz="2400" dirty="0">
              <a:solidFill>
                <a:schemeClr val="bg1"/>
              </a:solidFill>
              <a:latin typeface="+mj-lt"/>
            </a:endParaRPr>
          </a:p>
        </p:txBody>
      </p:sp>
      <p:pic>
        <p:nvPicPr>
          <p:cNvPr id="43"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2615624"/>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Text Box 41"/>
          <p:cNvSpPr txBox="1">
            <a:spLocks noChangeArrowheads="1"/>
          </p:cNvSpPr>
          <p:nvPr/>
        </p:nvSpPr>
        <p:spPr bwMode="auto">
          <a:xfrm>
            <a:off x="8993187" y="3377625"/>
            <a:ext cx="12811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a:latin typeface="+mj-lt"/>
              </a:rPr>
              <a:t>10MHz clock </a:t>
            </a:r>
          </a:p>
          <a:p>
            <a:r>
              <a:rPr lang="en-US" sz="1600">
                <a:latin typeface="+mj-lt"/>
              </a:rPr>
              <a:t>+/- 100ppm</a:t>
            </a:r>
          </a:p>
        </p:txBody>
      </p:sp>
      <p:cxnSp>
        <p:nvCxnSpPr>
          <p:cNvPr id="3" name="Straight Connector 2"/>
          <p:cNvCxnSpPr/>
          <p:nvPr/>
        </p:nvCxnSpPr>
        <p:spPr bwMode="auto">
          <a:xfrm>
            <a:off x="7772400" y="2006024"/>
            <a:ext cx="0" cy="2362200"/>
          </a:xfrm>
          <a:prstGeom prst="line">
            <a:avLst/>
          </a:prstGeom>
          <a:solidFill>
            <a:schemeClr val="accent1"/>
          </a:solidFill>
          <a:ln w="9525" cap="flat" cmpd="sng" algn="ctr">
            <a:solidFill>
              <a:schemeClr val="tx1"/>
            </a:solidFill>
            <a:prstDash val="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Box 3"/>
          <p:cNvSpPr txBox="1"/>
          <p:nvPr/>
        </p:nvSpPr>
        <p:spPr>
          <a:xfrm>
            <a:off x="5556078" y="1828800"/>
            <a:ext cx="1689886" cy="369332"/>
          </a:xfrm>
          <a:prstGeom prst="rect">
            <a:avLst/>
          </a:prstGeom>
          <a:noFill/>
        </p:spPr>
        <p:txBody>
          <a:bodyPr wrap="none" rtlCol="0">
            <a:spAutoFit/>
          </a:bodyPr>
          <a:lstStyle/>
          <a:p>
            <a:r>
              <a:rPr lang="en-US" dirty="0">
                <a:latin typeface="+mj-lt"/>
              </a:rPr>
              <a:t>TX clock domain</a:t>
            </a:r>
          </a:p>
        </p:txBody>
      </p:sp>
      <p:sp>
        <p:nvSpPr>
          <p:cNvPr id="48" name="TextBox 47"/>
          <p:cNvSpPr txBox="1"/>
          <p:nvPr/>
        </p:nvSpPr>
        <p:spPr>
          <a:xfrm>
            <a:off x="7848601" y="1828800"/>
            <a:ext cx="1701107" cy="369332"/>
          </a:xfrm>
          <a:prstGeom prst="rect">
            <a:avLst/>
          </a:prstGeom>
          <a:noFill/>
        </p:spPr>
        <p:txBody>
          <a:bodyPr wrap="none" rtlCol="0">
            <a:spAutoFit/>
          </a:bodyPr>
          <a:lstStyle/>
          <a:p>
            <a:r>
              <a:rPr lang="en-US" dirty="0">
                <a:latin typeface="+mj-lt"/>
              </a:rPr>
              <a:t>RX clock domain</a:t>
            </a:r>
          </a:p>
        </p:txBody>
      </p:sp>
      <p:grpSp>
        <p:nvGrpSpPr>
          <p:cNvPr id="51" name="Group 1"/>
          <p:cNvGrpSpPr>
            <a:grpSpLocks/>
          </p:cNvGrpSpPr>
          <p:nvPr/>
        </p:nvGrpSpPr>
        <p:grpSpPr bwMode="auto">
          <a:xfrm>
            <a:off x="1981200" y="2463224"/>
            <a:ext cx="1143000" cy="1130300"/>
            <a:chOff x="457200" y="1828800"/>
            <a:chExt cx="1143000" cy="1130300"/>
          </a:xfrm>
        </p:grpSpPr>
        <p:pic>
          <p:nvPicPr>
            <p:cNvPr id="52" name="Picture 45"/>
            <p:cNvPicPr>
              <a:picLocks noChangeArrowheads="1"/>
            </p:cNvPicPr>
            <p:nvPr/>
          </p:nvPicPr>
          <p:blipFill>
            <a:blip r:embed="rId4">
              <a:alphaModFix amt="95000"/>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3" name="TextBox 52"/>
            <p:cNvSpPr txBox="1"/>
            <p:nvPr/>
          </p:nvSpPr>
          <p:spPr>
            <a:xfrm>
              <a:off x="1008062" y="2049463"/>
              <a:ext cx="363538" cy="461962"/>
            </a:xfrm>
            <a:prstGeom prst="rect">
              <a:avLst/>
            </a:prstGeom>
            <a:noFill/>
          </p:spPr>
          <p:txBody>
            <a:bodyPr wrap="none">
              <a:spAutoFit/>
            </a:bodyPr>
            <a:lstStyle/>
            <a:p>
              <a:pPr>
                <a:defRPr/>
              </a:pPr>
              <a:r>
                <a:rPr lang="en-US" sz="2400" dirty="0">
                  <a:solidFill>
                    <a:schemeClr val="bg1"/>
                  </a:solidFill>
                  <a:latin typeface="+mj-lt"/>
                </a:rPr>
                <a:t>A</a:t>
              </a:r>
            </a:p>
          </p:txBody>
        </p:sp>
      </p:grpSp>
      <p:sp>
        <p:nvSpPr>
          <p:cNvPr id="7" name="TextBox 6"/>
          <p:cNvSpPr txBox="1"/>
          <p:nvPr/>
        </p:nvSpPr>
        <p:spPr>
          <a:xfrm>
            <a:off x="4480014" y="2615625"/>
            <a:ext cx="914546" cy="584775"/>
          </a:xfrm>
          <a:prstGeom prst="rect">
            <a:avLst/>
          </a:prstGeom>
          <a:noFill/>
        </p:spPr>
        <p:txBody>
          <a:bodyPr wrap="none" rtlCol="0">
            <a:spAutoFit/>
          </a:bodyPr>
          <a:lstStyle/>
          <a:p>
            <a:pPr algn="ctr"/>
            <a:r>
              <a:rPr lang="en-US" sz="1600" dirty="0">
                <a:latin typeface="+mj-lt"/>
              </a:rPr>
              <a:t>network </a:t>
            </a:r>
          </a:p>
          <a:p>
            <a:pPr algn="ctr"/>
            <a:r>
              <a:rPr lang="en-US" sz="1600" dirty="0">
                <a:latin typeface="+mj-lt"/>
              </a:rPr>
              <a:t>link</a:t>
            </a:r>
          </a:p>
        </p:txBody>
      </p:sp>
    </p:spTree>
    <p:extLst>
      <p:ext uri="{BB962C8B-B14F-4D97-AF65-F5344CB8AC3E}">
        <p14:creationId xmlns:p14="http://schemas.microsoft.com/office/powerpoint/2010/main" val="44779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27A5-1A22-6C49-9CB3-970F018B420B}"/>
              </a:ext>
            </a:extLst>
          </p:cNvPr>
          <p:cNvSpPr>
            <a:spLocks noGrp="1"/>
          </p:cNvSpPr>
          <p:nvPr>
            <p:ph type="title"/>
          </p:nvPr>
        </p:nvSpPr>
        <p:spPr/>
        <p:txBody>
          <a:bodyPr/>
          <a:lstStyle/>
          <a:p>
            <a:pPr>
              <a:defRPr/>
            </a:pPr>
            <a:r>
              <a:rPr lang="en-US" dirty="0">
                <a:ea typeface="+mj-ea"/>
                <a:cs typeface="+mj-cs"/>
              </a:rPr>
              <a:t>The 4 Layer Internet Model</a:t>
            </a:r>
          </a:p>
        </p:txBody>
      </p:sp>
      <p:grpSp>
        <p:nvGrpSpPr>
          <p:cNvPr id="14" name="Group 13">
            <a:extLst>
              <a:ext uri="{FF2B5EF4-FFF2-40B4-BE49-F238E27FC236}">
                <a16:creationId xmlns:a16="http://schemas.microsoft.com/office/drawing/2014/main" id="{EACC0976-32BC-0344-90E6-C038454A662D}"/>
              </a:ext>
            </a:extLst>
          </p:cNvPr>
          <p:cNvGrpSpPr>
            <a:grpSpLocks/>
          </p:cNvGrpSpPr>
          <p:nvPr/>
        </p:nvGrpSpPr>
        <p:grpSpPr bwMode="auto">
          <a:xfrm>
            <a:off x="3861246" y="3904693"/>
            <a:ext cx="2074333" cy="1577474"/>
            <a:chOff x="3124200" y="3962401"/>
            <a:chExt cx="1555749" cy="1872720"/>
          </a:xfrm>
        </p:grpSpPr>
        <p:sp>
          <p:nvSpPr>
            <p:cNvPr id="15" name="Rectangle 9">
              <a:extLst>
                <a:ext uri="{FF2B5EF4-FFF2-40B4-BE49-F238E27FC236}">
                  <a16:creationId xmlns:a16="http://schemas.microsoft.com/office/drawing/2014/main" id="{EC5F0DD0-592E-394D-AE49-67F54B77B68D}"/>
                </a:ext>
              </a:extLst>
            </p:cNvPr>
            <p:cNvSpPr>
              <a:spLocks noChangeArrowheads="1"/>
            </p:cNvSpPr>
            <p:nvPr/>
          </p:nvSpPr>
          <p:spPr bwMode="auto">
            <a:xfrm>
              <a:off x="3124200" y="3962401"/>
              <a:ext cx="1555749" cy="928425"/>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Network</a:t>
              </a:r>
            </a:p>
          </p:txBody>
        </p:sp>
        <p:sp>
          <p:nvSpPr>
            <p:cNvPr id="16" name="Rectangle 10">
              <a:extLst>
                <a:ext uri="{FF2B5EF4-FFF2-40B4-BE49-F238E27FC236}">
                  <a16:creationId xmlns:a16="http://schemas.microsoft.com/office/drawing/2014/main" id="{D6E67387-FBB1-3F4E-8690-5FEC3E986E52}"/>
                </a:ext>
              </a:extLst>
            </p:cNvPr>
            <p:cNvSpPr>
              <a:spLocks noChangeArrowheads="1"/>
            </p:cNvSpPr>
            <p:nvPr/>
          </p:nvSpPr>
          <p:spPr bwMode="auto">
            <a:xfrm>
              <a:off x="3124200" y="4906696"/>
              <a:ext cx="1555749" cy="928425"/>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grpSp>
      <p:grpSp>
        <p:nvGrpSpPr>
          <p:cNvPr id="32773" name="Group 39">
            <a:extLst>
              <a:ext uri="{FF2B5EF4-FFF2-40B4-BE49-F238E27FC236}">
                <a16:creationId xmlns:a16="http://schemas.microsoft.com/office/drawing/2014/main" id="{419BB04F-3E77-7741-A5A5-6EC0F4259DAD}"/>
              </a:ext>
            </a:extLst>
          </p:cNvPr>
          <p:cNvGrpSpPr>
            <a:grpSpLocks/>
          </p:cNvGrpSpPr>
          <p:nvPr/>
        </p:nvGrpSpPr>
        <p:grpSpPr bwMode="auto">
          <a:xfrm>
            <a:off x="406623" y="2300482"/>
            <a:ext cx="3250756" cy="3181685"/>
            <a:chOff x="761999" y="2057401"/>
            <a:chExt cx="2438403" cy="3778244"/>
          </a:xfrm>
        </p:grpSpPr>
        <p:sp>
          <p:nvSpPr>
            <p:cNvPr id="41" name="Rectangle 9">
              <a:extLst>
                <a:ext uri="{FF2B5EF4-FFF2-40B4-BE49-F238E27FC236}">
                  <a16:creationId xmlns:a16="http://schemas.microsoft.com/office/drawing/2014/main" id="{6548FE69-C803-5D44-B9F5-2BB8707B809F}"/>
                </a:ext>
              </a:extLst>
            </p:cNvPr>
            <p:cNvSpPr>
              <a:spLocks noChangeArrowheads="1"/>
            </p:cNvSpPr>
            <p:nvPr/>
          </p:nvSpPr>
          <p:spPr bwMode="auto">
            <a:xfrm>
              <a:off x="761999" y="3946523"/>
              <a:ext cx="2438402" cy="944561"/>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Network</a:t>
              </a:r>
            </a:p>
          </p:txBody>
        </p:sp>
        <p:sp>
          <p:nvSpPr>
            <p:cNvPr id="42" name="Rectangle 10">
              <a:extLst>
                <a:ext uri="{FF2B5EF4-FFF2-40B4-BE49-F238E27FC236}">
                  <a16:creationId xmlns:a16="http://schemas.microsoft.com/office/drawing/2014/main" id="{76238386-1DDD-B840-B5C0-2FC0DFFD8211}"/>
                </a:ext>
              </a:extLst>
            </p:cNvPr>
            <p:cNvSpPr>
              <a:spLocks noChangeArrowheads="1"/>
            </p:cNvSpPr>
            <p:nvPr/>
          </p:nvSpPr>
          <p:spPr bwMode="auto">
            <a:xfrm>
              <a:off x="761999" y="4891084"/>
              <a:ext cx="2438402" cy="944561"/>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sp>
          <p:nvSpPr>
            <p:cNvPr id="43" name="Rectangle 11">
              <a:extLst>
                <a:ext uri="{FF2B5EF4-FFF2-40B4-BE49-F238E27FC236}">
                  <a16:creationId xmlns:a16="http://schemas.microsoft.com/office/drawing/2014/main" id="{3099FD6D-5EB5-214E-8EC8-2BDF6674C228}"/>
                </a:ext>
              </a:extLst>
            </p:cNvPr>
            <p:cNvSpPr>
              <a:spLocks noChangeArrowheads="1"/>
            </p:cNvSpPr>
            <p:nvPr/>
          </p:nvSpPr>
          <p:spPr bwMode="auto">
            <a:xfrm>
              <a:off x="761999" y="3001963"/>
              <a:ext cx="2438402" cy="944561"/>
            </a:xfrm>
            <a:prstGeom prst="rect">
              <a:avLst/>
            </a:prstGeom>
            <a:solidFill>
              <a:schemeClr val="accent1"/>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Transport</a:t>
              </a:r>
            </a:p>
          </p:txBody>
        </p:sp>
        <p:sp>
          <p:nvSpPr>
            <p:cNvPr id="44" name="Rectangle 12">
              <a:extLst>
                <a:ext uri="{FF2B5EF4-FFF2-40B4-BE49-F238E27FC236}">
                  <a16:creationId xmlns:a16="http://schemas.microsoft.com/office/drawing/2014/main" id="{FAC88849-3B03-F745-BE12-95BC9AE44233}"/>
                </a:ext>
              </a:extLst>
            </p:cNvPr>
            <p:cNvSpPr>
              <a:spLocks noChangeArrowheads="1"/>
            </p:cNvSpPr>
            <p:nvPr/>
          </p:nvSpPr>
          <p:spPr bwMode="auto">
            <a:xfrm rot="16200000">
              <a:off x="1508920" y="1310481"/>
              <a:ext cx="944561" cy="2438402"/>
            </a:xfrm>
            <a:prstGeom prst="rect">
              <a:avLst/>
            </a:prstGeom>
            <a:solidFill>
              <a:schemeClr val="accent6">
                <a:lumMod val="60000"/>
                <a:lumOff val="40000"/>
              </a:schemeClr>
            </a:solidFill>
            <a:ln w="38100">
              <a:solidFill>
                <a:schemeClr val="tx1"/>
              </a:solidFill>
              <a:miter lim="800000"/>
              <a:headEnd/>
              <a:tailEnd/>
            </a:ln>
            <a:effectLst/>
          </p:spPr>
          <p:txBody>
            <a:bodyPr vert="eaVert" wrap="none" anchor="ctr"/>
            <a:lstStyle/>
            <a:p>
              <a:pPr algn="ctr" eaLnBrk="1" hangingPunct="1">
                <a:defRPr/>
              </a:pPr>
              <a:endParaRPr lang="en-US" sz="3158">
                <a:latin typeface="+mj-lt"/>
                <a:ea typeface="ＭＳ Ｐゴシック" charset="0"/>
              </a:endParaRPr>
            </a:p>
          </p:txBody>
        </p:sp>
        <p:sp>
          <p:nvSpPr>
            <p:cNvPr id="45" name="Text Box 28">
              <a:extLst>
                <a:ext uri="{FF2B5EF4-FFF2-40B4-BE49-F238E27FC236}">
                  <a16:creationId xmlns:a16="http://schemas.microsoft.com/office/drawing/2014/main" id="{A484352D-9420-7D41-9BD7-B3176FE8C869}"/>
                </a:ext>
              </a:extLst>
            </p:cNvPr>
            <p:cNvSpPr txBox="1">
              <a:spLocks noChangeArrowheads="1"/>
            </p:cNvSpPr>
            <p:nvPr/>
          </p:nvSpPr>
          <p:spPr bwMode="auto">
            <a:xfrm>
              <a:off x="1193190" y="2239965"/>
              <a:ext cx="1951223" cy="686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158" dirty="0">
                  <a:latin typeface="+mj-lt"/>
                  <a:ea typeface="ＭＳ Ｐゴシック" charset="0"/>
                </a:rPr>
                <a:t>Application</a:t>
              </a:r>
            </a:p>
          </p:txBody>
        </p:sp>
      </p:grpSp>
      <p:sp>
        <p:nvSpPr>
          <p:cNvPr id="60" name="Freeform 59">
            <a:extLst>
              <a:ext uri="{FF2B5EF4-FFF2-40B4-BE49-F238E27FC236}">
                <a16:creationId xmlns:a16="http://schemas.microsoft.com/office/drawing/2014/main" id="{EA4DA293-F5E8-104D-BB1E-15363DE55790}"/>
              </a:ext>
            </a:extLst>
          </p:cNvPr>
          <p:cNvSpPr>
            <a:spLocks/>
          </p:cNvSpPr>
          <p:nvPr/>
        </p:nvSpPr>
        <p:spPr bwMode="auto">
          <a:xfrm>
            <a:off x="2021974" y="5488852"/>
            <a:ext cx="2550026" cy="385456"/>
          </a:xfrm>
          <a:custGeom>
            <a:avLst/>
            <a:gdLst>
              <a:gd name="T0" fmla="*/ 0 w 2082800"/>
              <a:gd name="T1" fmla="*/ 0 h 457200"/>
              <a:gd name="T2" fmla="*/ 64022 w 2082800"/>
              <a:gd name="T3" fmla="*/ 762542 h 457200"/>
              <a:gd name="T4" fmla="*/ 7874279 w 2082800"/>
              <a:gd name="T5" fmla="*/ 791871 h 457200"/>
              <a:gd name="T6" fmla="*/ 7874279 w 2082800"/>
              <a:gd name="T7" fmla="*/ 29328 h 457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2800" h="457200">
                <a:moveTo>
                  <a:pt x="0" y="0"/>
                </a:moveTo>
                <a:lnTo>
                  <a:pt x="16934" y="440266"/>
                </a:lnTo>
                <a:lnTo>
                  <a:pt x="2082800" y="457200"/>
                </a:lnTo>
                <a:lnTo>
                  <a:pt x="2082800" y="16933"/>
                </a:lnTo>
              </a:path>
            </a:pathLst>
          </a:custGeom>
          <a:noFill/>
          <a:ln w="38100" cmpd="sng">
            <a:solidFill>
              <a:schemeClr val="tx2"/>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102669" tIns="51335" rIns="102669" bIns="51335"/>
          <a:lstStyle/>
          <a:p>
            <a:endParaRPr lang="en-US" sz="1263"/>
          </a:p>
        </p:txBody>
      </p:sp>
      <p:sp>
        <p:nvSpPr>
          <p:cNvPr id="65" name="TextBox 64">
            <a:extLst>
              <a:ext uri="{FF2B5EF4-FFF2-40B4-BE49-F238E27FC236}">
                <a16:creationId xmlns:a16="http://schemas.microsoft.com/office/drawing/2014/main" id="{BE0F76A6-2979-9848-A106-43340FCE77AF}"/>
              </a:ext>
            </a:extLst>
          </p:cNvPr>
          <p:cNvSpPr txBox="1"/>
          <p:nvPr/>
        </p:nvSpPr>
        <p:spPr>
          <a:xfrm>
            <a:off x="4165378" y="3364386"/>
            <a:ext cx="1278727" cy="589640"/>
          </a:xfrm>
          <a:prstGeom prst="rect">
            <a:avLst/>
          </a:prstGeom>
          <a:noFill/>
        </p:spPr>
        <p:txBody>
          <a:bodyPr wrap="none" lIns="102669" tIns="51335" rIns="102669" bIns="51335">
            <a:spAutoFit/>
          </a:bodyPr>
          <a:lstStyle/>
          <a:p>
            <a:pPr>
              <a:defRPr/>
            </a:pPr>
            <a:r>
              <a:rPr lang="en-US" sz="3158" i="1" dirty="0">
                <a:latin typeface="+mj-lt"/>
                <a:ea typeface="ＭＳ Ｐゴシック" charset="0"/>
                <a:cs typeface="ＭＳ Ｐゴシック" charset="0"/>
              </a:rPr>
              <a:t>Router</a:t>
            </a:r>
          </a:p>
        </p:txBody>
      </p:sp>
      <p:sp>
        <p:nvSpPr>
          <p:cNvPr id="70" name="Freeform 69">
            <a:extLst>
              <a:ext uri="{FF2B5EF4-FFF2-40B4-BE49-F238E27FC236}">
                <a16:creationId xmlns:a16="http://schemas.microsoft.com/office/drawing/2014/main" id="{07A913D2-40A9-8E43-A380-51DB7E60BB32}"/>
              </a:ext>
            </a:extLst>
          </p:cNvPr>
          <p:cNvSpPr>
            <a:spLocks/>
          </p:cNvSpPr>
          <p:nvPr/>
        </p:nvSpPr>
        <p:spPr bwMode="auto">
          <a:xfrm>
            <a:off x="5069974" y="5482167"/>
            <a:ext cx="1839272" cy="385456"/>
          </a:xfrm>
          <a:custGeom>
            <a:avLst/>
            <a:gdLst>
              <a:gd name="T0" fmla="*/ 0 w 2082800"/>
              <a:gd name="T1" fmla="*/ 0 h 457200"/>
              <a:gd name="T2" fmla="*/ 6498 w 2082800"/>
              <a:gd name="T3" fmla="*/ 762542 h 457200"/>
              <a:gd name="T4" fmla="*/ 799139 w 2082800"/>
              <a:gd name="T5" fmla="*/ 791871 h 457200"/>
              <a:gd name="T6" fmla="*/ 799139 w 2082800"/>
              <a:gd name="T7" fmla="*/ 29328 h 457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2800" h="457200">
                <a:moveTo>
                  <a:pt x="0" y="0"/>
                </a:moveTo>
                <a:lnTo>
                  <a:pt x="16934" y="440266"/>
                </a:lnTo>
                <a:lnTo>
                  <a:pt x="2082800" y="457200"/>
                </a:lnTo>
                <a:lnTo>
                  <a:pt x="2082800" y="16933"/>
                </a:lnTo>
              </a:path>
            </a:pathLst>
          </a:custGeom>
          <a:noFill/>
          <a:ln w="38100" cmpd="sng">
            <a:solidFill>
              <a:schemeClr val="tx2"/>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102669" tIns="51335" rIns="102669" bIns="51335"/>
          <a:lstStyle/>
          <a:p>
            <a:endParaRPr lang="en-US" sz="1263"/>
          </a:p>
        </p:txBody>
      </p:sp>
      <p:sp>
        <p:nvSpPr>
          <p:cNvPr id="73" name="Freeform 72">
            <a:extLst>
              <a:ext uri="{FF2B5EF4-FFF2-40B4-BE49-F238E27FC236}">
                <a16:creationId xmlns:a16="http://schemas.microsoft.com/office/drawing/2014/main" id="{4DD2C8C4-F5BF-CE44-A24B-D5678DD6092B}"/>
              </a:ext>
            </a:extLst>
          </p:cNvPr>
          <p:cNvSpPr>
            <a:spLocks/>
          </p:cNvSpPr>
          <p:nvPr/>
        </p:nvSpPr>
        <p:spPr bwMode="auto">
          <a:xfrm>
            <a:off x="7417246" y="5488852"/>
            <a:ext cx="1839272" cy="385456"/>
          </a:xfrm>
          <a:custGeom>
            <a:avLst/>
            <a:gdLst>
              <a:gd name="T0" fmla="*/ 0 w 2082800"/>
              <a:gd name="T1" fmla="*/ 0 h 457200"/>
              <a:gd name="T2" fmla="*/ 6498 w 2082800"/>
              <a:gd name="T3" fmla="*/ 762542 h 457200"/>
              <a:gd name="T4" fmla="*/ 799143 w 2082800"/>
              <a:gd name="T5" fmla="*/ 791871 h 457200"/>
              <a:gd name="T6" fmla="*/ 799143 w 2082800"/>
              <a:gd name="T7" fmla="*/ 29328 h 457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2800" h="457200">
                <a:moveTo>
                  <a:pt x="0" y="0"/>
                </a:moveTo>
                <a:lnTo>
                  <a:pt x="16934" y="440266"/>
                </a:lnTo>
                <a:lnTo>
                  <a:pt x="2082800" y="457200"/>
                </a:lnTo>
                <a:lnTo>
                  <a:pt x="2082800" y="16933"/>
                </a:lnTo>
              </a:path>
            </a:pathLst>
          </a:custGeom>
          <a:noFill/>
          <a:ln w="38100" cmpd="sng">
            <a:solidFill>
              <a:schemeClr val="tx2"/>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102669" tIns="51335" rIns="102669" bIns="51335"/>
          <a:lstStyle/>
          <a:p>
            <a:endParaRPr lang="en-US" sz="1263"/>
          </a:p>
        </p:txBody>
      </p:sp>
      <p:sp>
        <p:nvSpPr>
          <p:cNvPr id="32782" name="TextBox 73">
            <a:extLst>
              <a:ext uri="{FF2B5EF4-FFF2-40B4-BE49-F238E27FC236}">
                <a16:creationId xmlns:a16="http://schemas.microsoft.com/office/drawing/2014/main" id="{33B5A663-037C-FE49-800F-2BA379BC2A50}"/>
              </a:ext>
            </a:extLst>
          </p:cNvPr>
          <p:cNvSpPr txBox="1">
            <a:spLocks noChangeArrowheads="1"/>
          </p:cNvSpPr>
          <p:nvPr/>
        </p:nvSpPr>
        <p:spPr bwMode="auto">
          <a:xfrm>
            <a:off x="759772" y="1878263"/>
            <a:ext cx="2153645" cy="449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2669" tIns="51335" rIns="102669" bIns="51335">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sz="2246" i="1" dirty="0">
                <a:latin typeface="+mj-lt"/>
              </a:rPr>
              <a:t>Source End-Host </a:t>
            </a:r>
          </a:p>
        </p:txBody>
      </p:sp>
      <p:grpSp>
        <p:nvGrpSpPr>
          <p:cNvPr id="76" name="Group 75">
            <a:extLst>
              <a:ext uri="{FF2B5EF4-FFF2-40B4-BE49-F238E27FC236}">
                <a16:creationId xmlns:a16="http://schemas.microsoft.com/office/drawing/2014/main" id="{2EE035C3-0717-0840-9388-DDA1E2B6B4EE}"/>
              </a:ext>
            </a:extLst>
          </p:cNvPr>
          <p:cNvGrpSpPr>
            <a:grpSpLocks/>
          </p:cNvGrpSpPr>
          <p:nvPr/>
        </p:nvGrpSpPr>
        <p:grpSpPr bwMode="auto">
          <a:xfrm>
            <a:off x="8534624" y="1896088"/>
            <a:ext cx="3250754" cy="3618386"/>
            <a:chOff x="6629398" y="1570031"/>
            <a:chExt cx="2438832" cy="4297370"/>
          </a:xfrm>
        </p:grpSpPr>
        <p:grpSp>
          <p:nvGrpSpPr>
            <p:cNvPr id="32802" name="Group 45">
              <a:extLst>
                <a:ext uri="{FF2B5EF4-FFF2-40B4-BE49-F238E27FC236}">
                  <a16:creationId xmlns:a16="http://schemas.microsoft.com/office/drawing/2014/main" id="{C644E345-38BF-E540-AAC0-1798248237E2}"/>
                </a:ext>
              </a:extLst>
            </p:cNvPr>
            <p:cNvGrpSpPr>
              <a:grpSpLocks/>
            </p:cNvGrpSpPr>
            <p:nvPr/>
          </p:nvGrpSpPr>
          <p:grpSpPr bwMode="auto">
            <a:xfrm>
              <a:off x="6629398" y="2088679"/>
              <a:ext cx="2438832" cy="3778722"/>
              <a:chOff x="761998" y="2056923"/>
              <a:chExt cx="2438832" cy="3778722"/>
            </a:xfrm>
          </p:grpSpPr>
          <p:sp>
            <p:nvSpPr>
              <p:cNvPr id="47" name="Rectangle 9">
                <a:extLst>
                  <a:ext uri="{FF2B5EF4-FFF2-40B4-BE49-F238E27FC236}">
                    <a16:creationId xmlns:a16="http://schemas.microsoft.com/office/drawing/2014/main" id="{A20624AB-EF00-A547-B225-118252FA18FE}"/>
                  </a:ext>
                </a:extLst>
              </p:cNvPr>
              <p:cNvSpPr>
                <a:spLocks noChangeArrowheads="1"/>
              </p:cNvSpPr>
              <p:nvPr/>
            </p:nvSpPr>
            <p:spPr bwMode="auto">
              <a:xfrm>
                <a:off x="761998" y="3946284"/>
                <a:ext cx="2438832" cy="944680"/>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Network</a:t>
                </a:r>
              </a:p>
            </p:txBody>
          </p:sp>
          <p:sp>
            <p:nvSpPr>
              <p:cNvPr id="48" name="Rectangle 10">
                <a:extLst>
                  <a:ext uri="{FF2B5EF4-FFF2-40B4-BE49-F238E27FC236}">
                    <a16:creationId xmlns:a16="http://schemas.microsoft.com/office/drawing/2014/main" id="{12BC4D03-380F-F545-A9C1-FB795BAD85E5}"/>
                  </a:ext>
                </a:extLst>
              </p:cNvPr>
              <p:cNvSpPr>
                <a:spLocks noChangeArrowheads="1"/>
              </p:cNvSpPr>
              <p:nvPr/>
            </p:nvSpPr>
            <p:spPr bwMode="auto">
              <a:xfrm>
                <a:off x="761998" y="4890965"/>
                <a:ext cx="2438832" cy="944680"/>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sp>
            <p:nvSpPr>
              <p:cNvPr id="49" name="Rectangle 11">
                <a:extLst>
                  <a:ext uri="{FF2B5EF4-FFF2-40B4-BE49-F238E27FC236}">
                    <a16:creationId xmlns:a16="http://schemas.microsoft.com/office/drawing/2014/main" id="{EB44E558-7F32-DC49-A2E3-81C8116A6B8A}"/>
                  </a:ext>
                </a:extLst>
              </p:cNvPr>
              <p:cNvSpPr>
                <a:spLocks noChangeArrowheads="1"/>
              </p:cNvSpPr>
              <p:nvPr/>
            </p:nvSpPr>
            <p:spPr bwMode="auto">
              <a:xfrm>
                <a:off x="761998" y="3001604"/>
                <a:ext cx="2438832" cy="944680"/>
              </a:xfrm>
              <a:prstGeom prst="rect">
                <a:avLst/>
              </a:prstGeom>
              <a:solidFill>
                <a:schemeClr val="accent1"/>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Transport</a:t>
                </a:r>
              </a:p>
            </p:txBody>
          </p:sp>
          <p:sp>
            <p:nvSpPr>
              <p:cNvPr id="50" name="Rectangle 12">
                <a:extLst>
                  <a:ext uri="{FF2B5EF4-FFF2-40B4-BE49-F238E27FC236}">
                    <a16:creationId xmlns:a16="http://schemas.microsoft.com/office/drawing/2014/main" id="{F79386E9-572D-AE42-B435-EA8A61DA630C}"/>
                  </a:ext>
                </a:extLst>
              </p:cNvPr>
              <p:cNvSpPr>
                <a:spLocks noChangeArrowheads="1"/>
              </p:cNvSpPr>
              <p:nvPr/>
            </p:nvSpPr>
            <p:spPr bwMode="auto">
              <a:xfrm rot="16200000">
                <a:off x="1509074" y="1309847"/>
                <a:ext cx="944680" cy="2438832"/>
              </a:xfrm>
              <a:prstGeom prst="rect">
                <a:avLst/>
              </a:prstGeom>
              <a:solidFill>
                <a:schemeClr val="accent6">
                  <a:lumMod val="60000"/>
                  <a:lumOff val="40000"/>
                </a:schemeClr>
              </a:solidFill>
              <a:ln w="38100">
                <a:solidFill>
                  <a:schemeClr val="tx1"/>
                </a:solidFill>
                <a:miter lim="800000"/>
                <a:headEnd/>
                <a:tailEnd/>
              </a:ln>
              <a:effectLst/>
            </p:spPr>
            <p:txBody>
              <a:bodyPr vert="eaVert" wrap="none" anchor="ctr"/>
              <a:lstStyle/>
              <a:p>
                <a:pPr algn="ctr" eaLnBrk="1" hangingPunct="1">
                  <a:defRPr/>
                </a:pPr>
                <a:endParaRPr lang="en-US" sz="3158">
                  <a:latin typeface="+mj-lt"/>
                  <a:ea typeface="ＭＳ Ｐゴシック" charset="0"/>
                </a:endParaRPr>
              </a:p>
            </p:txBody>
          </p:sp>
          <p:sp>
            <p:nvSpPr>
              <p:cNvPr id="51" name="Text Box 28">
                <a:extLst>
                  <a:ext uri="{FF2B5EF4-FFF2-40B4-BE49-F238E27FC236}">
                    <a16:creationId xmlns:a16="http://schemas.microsoft.com/office/drawing/2014/main" id="{CEE153CB-7D1F-DD47-903A-A1EE2F061CC3}"/>
                  </a:ext>
                </a:extLst>
              </p:cNvPr>
              <p:cNvSpPr txBox="1">
                <a:spLocks noChangeArrowheads="1"/>
              </p:cNvSpPr>
              <p:nvPr/>
            </p:nvSpPr>
            <p:spPr bwMode="auto">
              <a:xfrm>
                <a:off x="1233383" y="2239509"/>
                <a:ext cx="1951567" cy="6868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158" dirty="0">
                    <a:latin typeface="+mj-lt"/>
                    <a:ea typeface="ＭＳ Ｐゴシック" charset="0"/>
                  </a:rPr>
                  <a:t>Application</a:t>
                </a:r>
              </a:p>
            </p:txBody>
          </p:sp>
        </p:grpSp>
        <p:sp>
          <p:nvSpPr>
            <p:cNvPr id="32803" name="TextBox 74">
              <a:extLst>
                <a:ext uri="{FF2B5EF4-FFF2-40B4-BE49-F238E27FC236}">
                  <a16:creationId xmlns:a16="http://schemas.microsoft.com/office/drawing/2014/main" id="{3A156852-C2F7-D641-9E69-EFB2FDE37D2D}"/>
                </a:ext>
              </a:extLst>
            </p:cNvPr>
            <p:cNvSpPr txBox="1">
              <a:spLocks noChangeArrowheads="1"/>
            </p:cNvSpPr>
            <p:nvPr/>
          </p:nvSpPr>
          <p:spPr bwMode="auto">
            <a:xfrm>
              <a:off x="6812436" y="1570031"/>
              <a:ext cx="2008441" cy="520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sz="2246" i="1" dirty="0">
                  <a:latin typeface="+mj-lt"/>
                </a:rPr>
                <a:t>Destination End-Host </a:t>
              </a:r>
            </a:p>
          </p:txBody>
        </p:sp>
      </p:grpSp>
      <p:grpSp>
        <p:nvGrpSpPr>
          <p:cNvPr id="77" name="Group 76">
            <a:extLst>
              <a:ext uri="{FF2B5EF4-FFF2-40B4-BE49-F238E27FC236}">
                <a16:creationId xmlns:a16="http://schemas.microsoft.com/office/drawing/2014/main" id="{8C7463EE-A4AD-AE4F-8F7A-4B27618D9AFD}"/>
              </a:ext>
            </a:extLst>
          </p:cNvPr>
          <p:cNvGrpSpPr>
            <a:grpSpLocks/>
          </p:cNvGrpSpPr>
          <p:nvPr/>
        </p:nvGrpSpPr>
        <p:grpSpPr bwMode="auto">
          <a:xfrm>
            <a:off x="6246396" y="3904693"/>
            <a:ext cx="2074333" cy="1577474"/>
            <a:chOff x="3124200" y="3962401"/>
            <a:chExt cx="1555749" cy="1872720"/>
          </a:xfrm>
        </p:grpSpPr>
        <p:sp>
          <p:nvSpPr>
            <p:cNvPr id="78" name="Rectangle 9">
              <a:extLst>
                <a:ext uri="{FF2B5EF4-FFF2-40B4-BE49-F238E27FC236}">
                  <a16:creationId xmlns:a16="http://schemas.microsoft.com/office/drawing/2014/main" id="{499A98CD-8040-6D49-85B5-73F24B0F9A67}"/>
                </a:ext>
              </a:extLst>
            </p:cNvPr>
            <p:cNvSpPr>
              <a:spLocks noChangeArrowheads="1"/>
            </p:cNvSpPr>
            <p:nvPr/>
          </p:nvSpPr>
          <p:spPr bwMode="auto">
            <a:xfrm>
              <a:off x="3124200" y="3962401"/>
              <a:ext cx="1555749" cy="928425"/>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Network</a:t>
              </a:r>
            </a:p>
          </p:txBody>
        </p:sp>
        <p:sp>
          <p:nvSpPr>
            <p:cNvPr id="79" name="Rectangle 10">
              <a:extLst>
                <a:ext uri="{FF2B5EF4-FFF2-40B4-BE49-F238E27FC236}">
                  <a16:creationId xmlns:a16="http://schemas.microsoft.com/office/drawing/2014/main" id="{E57C0748-F705-1A44-BEFF-21925CFD140D}"/>
                </a:ext>
              </a:extLst>
            </p:cNvPr>
            <p:cNvSpPr>
              <a:spLocks noChangeArrowheads="1"/>
            </p:cNvSpPr>
            <p:nvPr/>
          </p:nvSpPr>
          <p:spPr bwMode="auto">
            <a:xfrm>
              <a:off x="3124200" y="4906696"/>
              <a:ext cx="1555749" cy="928425"/>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grpSp>
      <p:sp>
        <p:nvSpPr>
          <p:cNvPr id="85" name="TextBox 84">
            <a:extLst>
              <a:ext uri="{FF2B5EF4-FFF2-40B4-BE49-F238E27FC236}">
                <a16:creationId xmlns:a16="http://schemas.microsoft.com/office/drawing/2014/main" id="{45221E9E-C3B0-7748-AE9E-9372AAD7531E}"/>
              </a:ext>
            </a:extLst>
          </p:cNvPr>
          <p:cNvSpPr txBox="1"/>
          <p:nvPr/>
        </p:nvSpPr>
        <p:spPr>
          <a:xfrm>
            <a:off x="6551641" y="3364386"/>
            <a:ext cx="1278727" cy="589640"/>
          </a:xfrm>
          <a:prstGeom prst="rect">
            <a:avLst/>
          </a:prstGeom>
          <a:noFill/>
        </p:spPr>
        <p:txBody>
          <a:bodyPr wrap="none" lIns="102669" tIns="51335" rIns="102669" bIns="51335">
            <a:spAutoFit/>
          </a:bodyPr>
          <a:lstStyle/>
          <a:p>
            <a:pPr>
              <a:defRPr/>
            </a:pPr>
            <a:r>
              <a:rPr lang="en-US" sz="3158" i="1" dirty="0">
                <a:latin typeface="+mj-lt"/>
                <a:ea typeface="ＭＳ Ｐゴシック" charset="0"/>
                <a:cs typeface="ＭＳ Ｐゴシック" charset="0"/>
              </a:rPr>
              <a:t>Router</a:t>
            </a:r>
          </a:p>
        </p:txBody>
      </p:sp>
    </p:spTree>
    <p:extLst>
      <p:ext uri="{BB962C8B-B14F-4D97-AF65-F5344CB8AC3E}">
        <p14:creationId xmlns:p14="http://schemas.microsoft.com/office/powerpoint/2010/main" val="4038201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Encoding for clock recovery</a:t>
            </a:r>
          </a:p>
        </p:txBody>
      </p:sp>
      <p:grpSp>
        <p:nvGrpSpPr>
          <p:cNvPr id="47107" name="Group 3"/>
          <p:cNvGrpSpPr>
            <a:grpSpLocks/>
          </p:cNvGrpSpPr>
          <p:nvPr/>
        </p:nvGrpSpPr>
        <p:grpSpPr bwMode="auto">
          <a:xfrm>
            <a:off x="2505076" y="3501092"/>
            <a:ext cx="3590925" cy="381000"/>
            <a:chOff x="618" y="1584"/>
            <a:chExt cx="5004" cy="576"/>
          </a:xfrm>
        </p:grpSpPr>
        <p:sp>
          <p:nvSpPr>
            <p:cNvPr id="47108" name="Freeform 4"/>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09" name="Freeform 5"/>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10" name="Freeform 6"/>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11" name="Freeform 7"/>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7112" name="Group 8"/>
          <p:cNvGrpSpPr>
            <a:grpSpLocks/>
          </p:cNvGrpSpPr>
          <p:nvPr/>
        </p:nvGrpSpPr>
        <p:grpSpPr bwMode="auto">
          <a:xfrm>
            <a:off x="6086476" y="3501092"/>
            <a:ext cx="3590925" cy="381000"/>
            <a:chOff x="618" y="1584"/>
            <a:chExt cx="5004" cy="576"/>
          </a:xfrm>
        </p:grpSpPr>
        <p:sp>
          <p:nvSpPr>
            <p:cNvPr id="47113" name="Freeform 9"/>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14" name="Freeform 10"/>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15" name="Freeform 11"/>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16" name="Freeform 12"/>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47117" name="Freeform 13"/>
          <p:cNvSpPr>
            <a:spLocks/>
          </p:cNvSpPr>
          <p:nvPr/>
        </p:nvSpPr>
        <p:spPr bwMode="auto">
          <a:xfrm>
            <a:off x="2514600" y="2662893"/>
            <a:ext cx="7924800" cy="485775"/>
          </a:xfrm>
          <a:custGeom>
            <a:avLst/>
            <a:gdLst>
              <a:gd name="T0" fmla="*/ 0 w 4992"/>
              <a:gd name="T1" fmla="*/ 288 h 306"/>
              <a:gd name="T2" fmla="*/ 576 w 4992"/>
              <a:gd name="T3" fmla="*/ 288 h 306"/>
              <a:gd name="T4" fmla="*/ 576 w 4992"/>
              <a:gd name="T5" fmla="*/ 0 h 306"/>
              <a:gd name="T6" fmla="*/ 1680 w 4992"/>
              <a:gd name="T7" fmla="*/ 0 h 306"/>
              <a:gd name="T8" fmla="*/ 1680 w 4992"/>
              <a:gd name="T9" fmla="*/ 288 h 306"/>
              <a:gd name="T10" fmla="*/ 2256 w 4992"/>
              <a:gd name="T11" fmla="*/ 288 h 306"/>
              <a:gd name="T12" fmla="*/ 2256 w 4992"/>
              <a:gd name="T13" fmla="*/ 0 h 306"/>
              <a:gd name="T14" fmla="*/ 2784 w 4992"/>
              <a:gd name="T15" fmla="*/ 0 h 306"/>
              <a:gd name="T16" fmla="*/ 2784 w 4992"/>
              <a:gd name="T17" fmla="*/ 288 h 306"/>
              <a:gd name="T18" fmla="*/ 3408 w 4992"/>
              <a:gd name="T19" fmla="*/ 288 h 306"/>
              <a:gd name="T20" fmla="*/ 3408 w 4992"/>
              <a:gd name="T21" fmla="*/ 0 h 306"/>
              <a:gd name="T22" fmla="*/ 4464 w 4992"/>
              <a:gd name="T23" fmla="*/ 0 h 306"/>
              <a:gd name="T24" fmla="*/ 4464 w 4992"/>
              <a:gd name="T25" fmla="*/ 306 h 306"/>
              <a:gd name="T26" fmla="*/ 4992 w 4992"/>
              <a:gd name="T27"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2" h="306">
                <a:moveTo>
                  <a:pt x="0" y="288"/>
                </a:moveTo>
                <a:lnTo>
                  <a:pt x="576" y="288"/>
                </a:lnTo>
                <a:lnTo>
                  <a:pt x="576" y="0"/>
                </a:lnTo>
                <a:lnTo>
                  <a:pt x="1680" y="0"/>
                </a:lnTo>
                <a:lnTo>
                  <a:pt x="1680" y="288"/>
                </a:lnTo>
                <a:lnTo>
                  <a:pt x="2256" y="288"/>
                </a:lnTo>
                <a:lnTo>
                  <a:pt x="2256" y="0"/>
                </a:lnTo>
                <a:lnTo>
                  <a:pt x="2784" y="0"/>
                </a:lnTo>
                <a:lnTo>
                  <a:pt x="2784" y="288"/>
                </a:lnTo>
                <a:lnTo>
                  <a:pt x="3408" y="288"/>
                </a:lnTo>
                <a:lnTo>
                  <a:pt x="3408" y="0"/>
                </a:lnTo>
                <a:lnTo>
                  <a:pt x="4464" y="0"/>
                </a:lnTo>
                <a:lnTo>
                  <a:pt x="4464" y="306"/>
                </a:lnTo>
                <a:lnTo>
                  <a:pt x="4992" y="30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18" name="Line 14"/>
          <p:cNvSpPr>
            <a:spLocks noChangeShapeType="1"/>
          </p:cNvSpPr>
          <p:nvPr/>
        </p:nvSpPr>
        <p:spPr bwMode="auto">
          <a:xfrm flipV="1">
            <a:off x="29718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47119" name="Line 15"/>
          <p:cNvSpPr>
            <a:spLocks noChangeShapeType="1"/>
          </p:cNvSpPr>
          <p:nvPr/>
        </p:nvSpPr>
        <p:spPr bwMode="auto">
          <a:xfrm flipV="1">
            <a:off x="38862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20" name="Line 16"/>
          <p:cNvSpPr>
            <a:spLocks noChangeShapeType="1"/>
          </p:cNvSpPr>
          <p:nvPr/>
        </p:nvSpPr>
        <p:spPr bwMode="auto">
          <a:xfrm flipV="1">
            <a:off x="47244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21" name="Line 17"/>
          <p:cNvSpPr>
            <a:spLocks noChangeShapeType="1"/>
          </p:cNvSpPr>
          <p:nvPr/>
        </p:nvSpPr>
        <p:spPr bwMode="auto">
          <a:xfrm flipV="1">
            <a:off x="56388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22" name="Line 18"/>
          <p:cNvSpPr>
            <a:spLocks noChangeShapeType="1"/>
          </p:cNvSpPr>
          <p:nvPr/>
        </p:nvSpPr>
        <p:spPr bwMode="auto">
          <a:xfrm flipV="1">
            <a:off x="65532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23" name="Line 19"/>
          <p:cNvSpPr>
            <a:spLocks noChangeShapeType="1"/>
          </p:cNvSpPr>
          <p:nvPr/>
        </p:nvSpPr>
        <p:spPr bwMode="auto">
          <a:xfrm flipV="1">
            <a:off x="74676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24" name="Line 20"/>
          <p:cNvSpPr>
            <a:spLocks noChangeShapeType="1"/>
          </p:cNvSpPr>
          <p:nvPr/>
        </p:nvSpPr>
        <p:spPr bwMode="auto">
          <a:xfrm flipV="1">
            <a:off x="83058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25" name="Line 21"/>
          <p:cNvSpPr>
            <a:spLocks noChangeShapeType="1"/>
          </p:cNvSpPr>
          <p:nvPr/>
        </p:nvSpPr>
        <p:spPr bwMode="auto">
          <a:xfrm flipV="1">
            <a:off x="9220200" y="2358092"/>
            <a:ext cx="0" cy="1066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126" name="Text Box 22"/>
          <p:cNvSpPr txBox="1">
            <a:spLocks noChangeArrowheads="1"/>
          </p:cNvSpPr>
          <p:nvPr/>
        </p:nvSpPr>
        <p:spPr bwMode="auto">
          <a:xfrm>
            <a:off x="1752601" y="2613680"/>
            <a:ext cx="86984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Data</a:t>
            </a:r>
          </a:p>
        </p:txBody>
      </p:sp>
      <p:sp>
        <p:nvSpPr>
          <p:cNvPr id="47127" name="Text Box 23"/>
          <p:cNvSpPr txBox="1">
            <a:spLocks noChangeArrowheads="1"/>
          </p:cNvSpPr>
          <p:nvPr/>
        </p:nvSpPr>
        <p:spPr bwMode="auto">
          <a:xfrm>
            <a:off x="1752601" y="3362980"/>
            <a:ext cx="96294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Clock</a:t>
            </a:r>
          </a:p>
        </p:txBody>
      </p:sp>
      <p:sp>
        <p:nvSpPr>
          <p:cNvPr id="47128" name="Text Box 24"/>
          <p:cNvSpPr txBox="1">
            <a:spLocks noChangeArrowheads="1"/>
          </p:cNvSpPr>
          <p:nvPr/>
        </p:nvSpPr>
        <p:spPr bwMode="auto">
          <a:xfrm>
            <a:off x="4984500" y="1900892"/>
            <a:ext cx="166058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latin typeface="+mj-lt"/>
              </a:rPr>
              <a:t>Sampling points</a:t>
            </a:r>
          </a:p>
        </p:txBody>
      </p:sp>
      <p:sp>
        <p:nvSpPr>
          <p:cNvPr id="47129" name="Text Box 25"/>
          <p:cNvSpPr txBox="1">
            <a:spLocks noChangeArrowheads="1"/>
          </p:cNvSpPr>
          <p:nvPr/>
        </p:nvSpPr>
        <p:spPr bwMode="auto">
          <a:xfrm>
            <a:off x="2031606" y="4743272"/>
            <a:ext cx="8203401" cy="1384995"/>
          </a:xfrm>
          <a:prstGeom prst="rect">
            <a:avLst/>
          </a:prstGeom>
          <a:solidFill>
            <a:schemeClr val="accent5">
              <a:lumMod val="20000"/>
              <a:lumOff val="80000"/>
            </a:schemeClr>
          </a:solid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800" dirty="0">
                <a:latin typeface="+mj-lt"/>
              </a:rPr>
              <a:t>If the clock is not sent separately, the data stream must </a:t>
            </a:r>
            <a:br>
              <a:rPr lang="en-US" sz="2800" dirty="0">
                <a:latin typeface="+mj-lt"/>
              </a:rPr>
            </a:br>
            <a:r>
              <a:rPr lang="en-US" sz="2800" dirty="0">
                <a:latin typeface="+mj-lt"/>
              </a:rPr>
              <a:t>have enough </a:t>
            </a:r>
            <a:r>
              <a:rPr lang="en-US" sz="2800" dirty="0">
                <a:solidFill>
                  <a:srgbClr val="000099"/>
                </a:solidFill>
                <a:latin typeface="+mj-lt"/>
              </a:rPr>
              <a:t>transitions </a:t>
            </a:r>
            <a:r>
              <a:rPr lang="en-US" sz="2800" dirty="0">
                <a:latin typeface="+mj-lt"/>
              </a:rPr>
              <a:t>for the receiver </a:t>
            </a:r>
            <a:br>
              <a:rPr lang="en-US" sz="2800" dirty="0">
                <a:latin typeface="+mj-lt"/>
              </a:rPr>
            </a:br>
            <a:r>
              <a:rPr lang="en-US" sz="2800" dirty="0">
                <a:latin typeface="+mj-lt"/>
              </a:rPr>
              <a:t>to determine when to sample the arriving data.</a:t>
            </a:r>
          </a:p>
        </p:txBody>
      </p:sp>
      <p:sp>
        <p:nvSpPr>
          <p:cNvPr id="27" name="Line 81">
            <a:extLst>
              <a:ext uri="{FF2B5EF4-FFF2-40B4-BE49-F238E27FC236}">
                <a16:creationId xmlns:a16="http://schemas.microsoft.com/office/drawing/2014/main" id="{7A1CA979-E382-8D42-BDD3-D502C41A8F47}"/>
              </a:ext>
            </a:extLst>
          </p:cNvPr>
          <p:cNvSpPr>
            <a:spLocks noChangeShapeType="1"/>
          </p:cNvSpPr>
          <p:nvPr/>
        </p:nvSpPr>
        <p:spPr bwMode="auto">
          <a:xfrm>
            <a:off x="388620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 name="Line 81">
            <a:extLst>
              <a:ext uri="{FF2B5EF4-FFF2-40B4-BE49-F238E27FC236}">
                <a16:creationId xmlns:a16="http://schemas.microsoft.com/office/drawing/2014/main" id="{EA040BDD-D8C0-194D-B249-2806AA334242}"/>
              </a:ext>
            </a:extLst>
          </p:cNvPr>
          <p:cNvSpPr>
            <a:spLocks noChangeShapeType="1"/>
          </p:cNvSpPr>
          <p:nvPr/>
        </p:nvSpPr>
        <p:spPr bwMode="auto">
          <a:xfrm>
            <a:off x="472440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81">
            <a:extLst>
              <a:ext uri="{FF2B5EF4-FFF2-40B4-BE49-F238E27FC236}">
                <a16:creationId xmlns:a16="http://schemas.microsoft.com/office/drawing/2014/main" id="{54178612-74EF-0B46-A831-85FC24AD38F8}"/>
              </a:ext>
            </a:extLst>
          </p:cNvPr>
          <p:cNvSpPr>
            <a:spLocks noChangeShapeType="1"/>
          </p:cNvSpPr>
          <p:nvPr/>
        </p:nvSpPr>
        <p:spPr bwMode="auto">
          <a:xfrm>
            <a:off x="565404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81">
            <a:extLst>
              <a:ext uri="{FF2B5EF4-FFF2-40B4-BE49-F238E27FC236}">
                <a16:creationId xmlns:a16="http://schemas.microsoft.com/office/drawing/2014/main" id="{2B0E33BC-78EC-0E4A-A9FE-A3120A764D53}"/>
              </a:ext>
            </a:extLst>
          </p:cNvPr>
          <p:cNvSpPr>
            <a:spLocks noChangeShapeType="1"/>
          </p:cNvSpPr>
          <p:nvPr/>
        </p:nvSpPr>
        <p:spPr bwMode="auto">
          <a:xfrm>
            <a:off x="655320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2" name="Line 81">
            <a:extLst>
              <a:ext uri="{FF2B5EF4-FFF2-40B4-BE49-F238E27FC236}">
                <a16:creationId xmlns:a16="http://schemas.microsoft.com/office/drawing/2014/main" id="{FB9C964C-4313-E74A-93F8-4EBF419B415A}"/>
              </a:ext>
            </a:extLst>
          </p:cNvPr>
          <p:cNvSpPr>
            <a:spLocks noChangeShapeType="1"/>
          </p:cNvSpPr>
          <p:nvPr/>
        </p:nvSpPr>
        <p:spPr bwMode="auto">
          <a:xfrm>
            <a:off x="746760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81">
            <a:extLst>
              <a:ext uri="{FF2B5EF4-FFF2-40B4-BE49-F238E27FC236}">
                <a16:creationId xmlns:a16="http://schemas.microsoft.com/office/drawing/2014/main" id="{4008DAB2-A79F-E04D-8251-4BE08E197C4E}"/>
              </a:ext>
            </a:extLst>
          </p:cNvPr>
          <p:cNvSpPr>
            <a:spLocks noChangeShapeType="1"/>
          </p:cNvSpPr>
          <p:nvPr/>
        </p:nvSpPr>
        <p:spPr bwMode="auto">
          <a:xfrm>
            <a:off x="832104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81">
            <a:extLst>
              <a:ext uri="{FF2B5EF4-FFF2-40B4-BE49-F238E27FC236}">
                <a16:creationId xmlns:a16="http://schemas.microsoft.com/office/drawing/2014/main" id="{4B025145-2876-5945-9DD2-B86FF7AE16C2}"/>
              </a:ext>
            </a:extLst>
          </p:cNvPr>
          <p:cNvSpPr>
            <a:spLocks noChangeShapeType="1"/>
          </p:cNvSpPr>
          <p:nvPr/>
        </p:nvSpPr>
        <p:spPr bwMode="auto">
          <a:xfrm>
            <a:off x="923544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5" name="Line 81">
            <a:extLst>
              <a:ext uri="{FF2B5EF4-FFF2-40B4-BE49-F238E27FC236}">
                <a16:creationId xmlns:a16="http://schemas.microsoft.com/office/drawing/2014/main" id="{D92BF7FD-64A6-584B-B82B-9F08CB983A64}"/>
              </a:ext>
            </a:extLst>
          </p:cNvPr>
          <p:cNvSpPr>
            <a:spLocks noChangeShapeType="1"/>
          </p:cNvSpPr>
          <p:nvPr/>
        </p:nvSpPr>
        <p:spPr bwMode="auto">
          <a:xfrm>
            <a:off x="2971800" y="315722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0829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Encoding for clock recovery</a:t>
            </a:r>
            <a:br>
              <a:rPr lang="en-US" dirty="0"/>
            </a:br>
            <a:r>
              <a:rPr lang="en-US" sz="2800" dirty="0"/>
              <a:t>Example #1: 10Mb/s Ethernet</a:t>
            </a:r>
          </a:p>
        </p:txBody>
      </p:sp>
      <p:grpSp>
        <p:nvGrpSpPr>
          <p:cNvPr id="37891" name="Group 3"/>
          <p:cNvGrpSpPr>
            <a:grpSpLocks/>
          </p:cNvGrpSpPr>
          <p:nvPr/>
        </p:nvGrpSpPr>
        <p:grpSpPr bwMode="auto">
          <a:xfrm>
            <a:off x="2769767" y="3749992"/>
            <a:ext cx="3590925" cy="381000"/>
            <a:chOff x="618" y="1584"/>
            <a:chExt cx="5004" cy="576"/>
          </a:xfrm>
        </p:grpSpPr>
        <p:sp>
          <p:nvSpPr>
            <p:cNvPr id="37892" name="Freeform 4"/>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893" name="Freeform 5"/>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894" name="Freeform 6"/>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895" name="Freeform 7"/>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7896" name="Group 8"/>
          <p:cNvGrpSpPr>
            <a:grpSpLocks/>
          </p:cNvGrpSpPr>
          <p:nvPr/>
        </p:nvGrpSpPr>
        <p:grpSpPr bwMode="auto">
          <a:xfrm>
            <a:off x="6351167" y="3749992"/>
            <a:ext cx="3590925" cy="381000"/>
            <a:chOff x="618" y="1584"/>
            <a:chExt cx="5004" cy="576"/>
          </a:xfrm>
        </p:grpSpPr>
        <p:sp>
          <p:nvSpPr>
            <p:cNvPr id="37897" name="Freeform 9"/>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898" name="Freeform 10"/>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899" name="Freeform 11"/>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0" name="Freeform 12"/>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7901" name="Freeform 13"/>
          <p:cNvSpPr>
            <a:spLocks/>
          </p:cNvSpPr>
          <p:nvPr/>
        </p:nvSpPr>
        <p:spPr bwMode="auto">
          <a:xfrm>
            <a:off x="2752725" y="2011681"/>
            <a:ext cx="7924800" cy="485775"/>
          </a:xfrm>
          <a:custGeom>
            <a:avLst/>
            <a:gdLst>
              <a:gd name="T0" fmla="*/ 0 w 4992"/>
              <a:gd name="T1" fmla="*/ 288 h 306"/>
              <a:gd name="T2" fmla="*/ 576 w 4992"/>
              <a:gd name="T3" fmla="*/ 288 h 306"/>
              <a:gd name="T4" fmla="*/ 576 w 4992"/>
              <a:gd name="T5" fmla="*/ 0 h 306"/>
              <a:gd name="T6" fmla="*/ 1680 w 4992"/>
              <a:gd name="T7" fmla="*/ 0 h 306"/>
              <a:gd name="T8" fmla="*/ 1680 w 4992"/>
              <a:gd name="T9" fmla="*/ 288 h 306"/>
              <a:gd name="T10" fmla="*/ 2256 w 4992"/>
              <a:gd name="T11" fmla="*/ 288 h 306"/>
              <a:gd name="T12" fmla="*/ 2256 w 4992"/>
              <a:gd name="T13" fmla="*/ 0 h 306"/>
              <a:gd name="T14" fmla="*/ 2784 w 4992"/>
              <a:gd name="T15" fmla="*/ 0 h 306"/>
              <a:gd name="T16" fmla="*/ 2784 w 4992"/>
              <a:gd name="T17" fmla="*/ 288 h 306"/>
              <a:gd name="T18" fmla="*/ 3408 w 4992"/>
              <a:gd name="T19" fmla="*/ 288 h 306"/>
              <a:gd name="T20" fmla="*/ 3408 w 4992"/>
              <a:gd name="T21" fmla="*/ 0 h 306"/>
              <a:gd name="T22" fmla="*/ 4464 w 4992"/>
              <a:gd name="T23" fmla="*/ 0 h 306"/>
              <a:gd name="T24" fmla="*/ 4464 w 4992"/>
              <a:gd name="T25" fmla="*/ 306 h 306"/>
              <a:gd name="T26" fmla="*/ 4992 w 4992"/>
              <a:gd name="T27"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2" h="306">
                <a:moveTo>
                  <a:pt x="0" y="288"/>
                </a:moveTo>
                <a:lnTo>
                  <a:pt x="576" y="288"/>
                </a:lnTo>
                <a:lnTo>
                  <a:pt x="576" y="0"/>
                </a:lnTo>
                <a:lnTo>
                  <a:pt x="1680" y="0"/>
                </a:lnTo>
                <a:lnTo>
                  <a:pt x="1680" y="288"/>
                </a:lnTo>
                <a:lnTo>
                  <a:pt x="2256" y="288"/>
                </a:lnTo>
                <a:lnTo>
                  <a:pt x="2256" y="0"/>
                </a:lnTo>
                <a:lnTo>
                  <a:pt x="2784" y="0"/>
                </a:lnTo>
                <a:lnTo>
                  <a:pt x="2784" y="288"/>
                </a:lnTo>
                <a:lnTo>
                  <a:pt x="3408" y="288"/>
                </a:lnTo>
                <a:lnTo>
                  <a:pt x="3408" y="0"/>
                </a:lnTo>
                <a:lnTo>
                  <a:pt x="4464" y="0"/>
                </a:lnTo>
                <a:lnTo>
                  <a:pt x="4464" y="306"/>
                </a:lnTo>
                <a:lnTo>
                  <a:pt x="4992" y="30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37913" name="Group 25"/>
          <p:cNvGrpSpPr>
            <a:grpSpLocks/>
          </p:cNvGrpSpPr>
          <p:nvPr/>
        </p:nvGrpSpPr>
        <p:grpSpPr bwMode="auto">
          <a:xfrm>
            <a:off x="3209925" y="1706880"/>
            <a:ext cx="6248400" cy="2057400"/>
            <a:chOff x="912" y="1296"/>
            <a:chExt cx="3936" cy="672"/>
          </a:xfrm>
        </p:grpSpPr>
        <p:sp>
          <p:nvSpPr>
            <p:cNvPr id="37902" name="Line 14"/>
            <p:cNvSpPr>
              <a:spLocks noChangeShapeType="1"/>
            </p:cNvSpPr>
            <p:nvPr/>
          </p:nvSpPr>
          <p:spPr bwMode="auto">
            <a:xfrm flipV="1">
              <a:off x="912"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3" name="Line 15"/>
            <p:cNvSpPr>
              <a:spLocks noChangeShapeType="1"/>
            </p:cNvSpPr>
            <p:nvPr/>
          </p:nvSpPr>
          <p:spPr bwMode="auto">
            <a:xfrm flipV="1">
              <a:off x="1488"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4" name="Line 16"/>
            <p:cNvSpPr>
              <a:spLocks noChangeShapeType="1"/>
            </p:cNvSpPr>
            <p:nvPr/>
          </p:nvSpPr>
          <p:spPr bwMode="auto">
            <a:xfrm flipV="1">
              <a:off x="2016"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5" name="Line 17"/>
            <p:cNvSpPr>
              <a:spLocks noChangeShapeType="1"/>
            </p:cNvSpPr>
            <p:nvPr/>
          </p:nvSpPr>
          <p:spPr bwMode="auto">
            <a:xfrm flipV="1">
              <a:off x="2592"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6" name="Line 18"/>
            <p:cNvSpPr>
              <a:spLocks noChangeShapeType="1"/>
            </p:cNvSpPr>
            <p:nvPr/>
          </p:nvSpPr>
          <p:spPr bwMode="auto">
            <a:xfrm flipV="1">
              <a:off x="3168"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7" name="Line 19"/>
            <p:cNvSpPr>
              <a:spLocks noChangeShapeType="1"/>
            </p:cNvSpPr>
            <p:nvPr/>
          </p:nvSpPr>
          <p:spPr bwMode="auto">
            <a:xfrm flipV="1">
              <a:off x="3744"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8" name="Line 20"/>
            <p:cNvSpPr>
              <a:spLocks noChangeShapeType="1"/>
            </p:cNvSpPr>
            <p:nvPr/>
          </p:nvSpPr>
          <p:spPr bwMode="auto">
            <a:xfrm flipV="1">
              <a:off x="4272"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09" name="Line 21"/>
            <p:cNvSpPr>
              <a:spLocks noChangeShapeType="1"/>
            </p:cNvSpPr>
            <p:nvPr/>
          </p:nvSpPr>
          <p:spPr bwMode="auto">
            <a:xfrm flipV="1">
              <a:off x="4848" y="1296"/>
              <a:ext cx="0" cy="67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7910" name="Text Box 22"/>
          <p:cNvSpPr txBox="1">
            <a:spLocks noChangeArrowheads="1"/>
          </p:cNvSpPr>
          <p:nvPr/>
        </p:nvSpPr>
        <p:spPr bwMode="auto">
          <a:xfrm>
            <a:off x="1726035" y="1962468"/>
            <a:ext cx="86984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Data</a:t>
            </a:r>
          </a:p>
        </p:txBody>
      </p:sp>
      <p:sp>
        <p:nvSpPr>
          <p:cNvPr id="37911" name="Text Box 23"/>
          <p:cNvSpPr txBox="1">
            <a:spLocks noChangeArrowheads="1"/>
          </p:cNvSpPr>
          <p:nvPr/>
        </p:nvSpPr>
        <p:spPr bwMode="auto">
          <a:xfrm>
            <a:off x="1752601" y="3611880"/>
            <a:ext cx="96294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Clock</a:t>
            </a:r>
          </a:p>
        </p:txBody>
      </p:sp>
      <p:sp>
        <p:nvSpPr>
          <p:cNvPr id="37942" name="Text Box 54"/>
          <p:cNvSpPr txBox="1">
            <a:spLocks noChangeArrowheads="1"/>
          </p:cNvSpPr>
          <p:nvPr/>
        </p:nvSpPr>
        <p:spPr bwMode="auto">
          <a:xfrm>
            <a:off x="1471148" y="2773680"/>
            <a:ext cx="139012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000099"/>
                </a:solidFill>
                <a:latin typeface="+mj-lt"/>
              </a:rPr>
              <a:t>“Manchester</a:t>
            </a:r>
          </a:p>
          <a:p>
            <a:pPr algn="ctr"/>
            <a:r>
              <a:rPr lang="en-US" dirty="0">
                <a:solidFill>
                  <a:srgbClr val="000099"/>
                </a:solidFill>
                <a:latin typeface="+mj-lt"/>
              </a:rPr>
              <a:t>Coding”</a:t>
            </a:r>
          </a:p>
        </p:txBody>
      </p:sp>
      <p:sp>
        <p:nvSpPr>
          <p:cNvPr id="37943" name="Text Box 55"/>
          <p:cNvSpPr txBox="1">
            <a:spLocks noChangeArrowheads="1"/>
          </p:cNvSpPr>
          <p:nvPr/>
        </p:nvSpPr>
        <p:spPr bwMode="auto">
          <a:xfrm>
            <a:off x="1796072" y="4497704"/>
            <a:ext cx="8599855" cy="2246769"/>
          </a:xfrm>
          <a:prstGeom prst="rect">
            <a:avLst/>
          </a:prstGeom>
          <a:solidFill>
            <a:schemeClr val="accent5">
              <a:lumMod val="20000"/>
              <a:lumOff val="80000"/>
            </a:schemeClr>
          </a:solid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mj-lt"/>
              </a:rPr>
              <a:t>Advantages of Manchester encoding:</a:t>
            </a:r>
          </a:p>
          <a:p>
            <a:pPr marL="631825" lvl="1" indent="-174625">
              <a:buFont typeface="Lucida Grande"/>
              <a:buChar char="-"/>
            </a:pPr>
            <a:r>
              <a:rPr lang="en-US" sz="2800" dirty="0">
                <a:solidFill>
                  <a:srgbClr val="000099"/>
                </a:solidFill>
                <a:latin typeface="+mj-lt"/>
              </a:rPr>
              <a:t> Guarantees one transition per bit period.</a:t>
            </a:r>
          </a:p>
          <a:p>
            <a:pPr marL="631825" lvl="1" indent="-174625">
              <a:buFont typeface="Lucida Grande"/>
              <a:buChar char="-"/>
            </a:pPr>
            <a:r>
              <a:rPr lang="en-US" sz="2800" dirty="0">
                <a:solidFill>
                  <a:srgbClr val="000099"/>
                </a:solidFill>
                <a:latin typeface="+mj-lt"/>
              </a:rPr>
              <a:t> Ensures </a:t>
            </a:r>
            <a:r>
              <a:rPr lang="en-US" sz="2800" dirty="0" err="1">
                <a:solidFill>
                  <a:srgbClr val="000099"/>
                </a:solidFill>
                <a:latin typeface="+mj-lt"/>
              </a:rPr>
              <a:t>d.c.</a:t>
            </a:r>
            <a:r>
              <a:rPr lang="en-US" sz="2800" dirty="0">
                <a:solidFill>
                  <a:srgbClr val="000099"/>
                </a:solidFill>
                <a:latin typeface="+mj-lt"/>
              </a:rPr>
              <a:t> balance (i.e. equal numbers of hi and lo).</a:t>
            </a:r>
          </a:p>
          <a:p>
            <a:r>
              <a:rPr lang="en-US" sz="2800" dirty="0">
                <a:latin typeface="+mj-lt"/>
              </a:rPr>
              <a:t>Disadvantages</a:t>
            </a:r>
          </a:p>
          <a:p>
            <a:pPr marL="631825" lvl="1" indent="-174625">
              <a:buFont typeface="Lucida Grande"/>
              <a:buChar char="-"/>
            </a:pPr>
            <a:r>
              <a:rPr lang="en-US" sz="2800" dirty="0">
                <a:solidFill>
                  <a:srgbClr val="000099"/>
                </a:solidFill>
                <a:latin typeface="+mj-lt"/>
              </a:rPr>
              <a:t> Doubles bandwidth needed in the worst case.</a:t>
            </a:r>
          </a:p>
        </p:txBody>
      </p:sp>
      <p:sp>
        <p:nvSpPr>
          <p:cNvPr id="37947" name="Text Box 59"/>
          <p:cNvSpPr txBox="1">
            <a:spLocks noChangeArrowheads="1"/>
          </p:cNvSpPr>
          <p:nvPr/>
        </p:nvSpPr>
        <p:spPr bwMode="auto">
          <a:xfrm>
            <a:off x="2971800"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0</a:t>
            </a:r>
          </a:p>
        </p:txBody>
      </p:sp>
      <p:sp>
        <p:nvSpPr>
          <p:cNvPr id="37951" name="Text Box 63"/>
          <p:cNvSpPr txBox="1">
            <a:spLocks noChangeArrowheads="1"/>
          </p:cNvSpPr>
          <p:nvPr/>
        </p:nvSpPr>
        <p:spPr bwMode="auto">
          <a:xfrm>
            <a:off x="3962400"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2" name="Text Box 64"/>
          <p:cNvSpPr txBox="1">
            <a:spLocks noChangeArrowheads="1"/>
          </p:cNvSpPr>
          <p:nvPr/>
        </p:nvSpPr>
        <p:spPr bwMode="auto">
          <a:xfrm>
            <a:off x="4800600"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3" name="Text Box 65"/>
          <p:cNvSpPr txBox="1">
            <a:spLocks noChangeArrowheads="1"/>
          </p:cNvSpPr>
          <p:nvPr/>
        </p:nvSpPr>
        <p:spPr bwMode="auto">
          <a:xfrm>
            <a:off x="5726113"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0</a:t>
            </a:r>
          </a:p>
        </p:txBody>
      </p:sp>
      <p:sp>
        <p:nvSpPr>
          <p:cNvPr id="37954" name="Text Box 66"/>
          <p:cNvSpPr txBox="1">
            <a:spLocks noChangeArrowheads="1"/>
          </p:cNvSpPr>
          <p:nvPr/>
        </p:nvSpPr>
        <p:spPr bwMode="auto">
          <a:xfrm>
            <a:off x="6553200"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5" name="Text Box 67"/>
          <p:cNvSpPr txBox="1">
            <a:spLocks noChangeArrowheads="1"/>
          </p:cNvSpPr>
          <p:nvPr/>
        </p:nvSpPr>
        <p:spPr bwMode="auto">
          <a:xfrm>
            <a:off x="7467600"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0</a:t>
            </a:r>
          </a:p>
        </p:txBody>
      </p:sp>
      <p:sp>
        <p:nvSpPr>
          <p:cNvPr id="37956" name="Text Box 68"/>
          <p:cNvSpPr txBox="1">
            <a:spLocks noChangeArrowheads="1"/>
          </p:cNvSpPr>
          <p:nvPr/>
        </p:nvSpPr>
        <p:spPr bwMode="auto">
          <a:xfrm>
            <a:off x="8382000"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7" name="Text Box 69"/>
          <p:cNvSpPr txBox="1">
            <a:spLocks noChangeArrowheads="1"/>
          </p:cNvSpPr>
          <p:nvPr/>
        </p:nvSpPr>
        <p:spPr bwMode="auto">
          <a:xfrm>
            <a:off x="9296400" y="2011680"/>
            <a:ext cx="3016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8" name="Freeform 70"/>
          <p:cNvSpPr>
            <a:spLocks/>
          </p:cNvSpPr>
          <p:nvPr/>
        </p:nvSpPr>
        <p:spPr bwMode="auto">
          <a:xfrm>
            <a:off x="27432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59" name="Freeform 71"/>
          <p:cNvSpPr>
            <a:spLocks/>
          </p:cNvSpPr>
          <p:nvPr/>
        </p:nvSpPr>
        <p:spPr bwMode="auto">
          <a:xfrm>
            <a:off x="5334000" y="2773680"/>
            <a:ext cx="10668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0" name="Freeform 72"/>
          <p:cNvSpPr>
            <a:spLocks/>
          </p:cNvSpPr>
          <p:nvPr/>
        </p:nvSpPr>
        <p:spPr bwMode="auto">
          <a:xfrm>
            <a:off x="72390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1" name="Freeform 73"/>
          <p:cNvSpPr>
            <a:spLocks/>
          </p:cNvSpPr>
          <p:nvPr/>
        </p:nvSpPr>
        <p:spPr bwMode="auto">
          <a:xfrm flipV="1">
            <a:off x="89916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2" name="Freeform 74"/>
          <p:cNvSpPr>
            <a:spLocks/>
          </p:cNvSpPr>
          <p:nvPr/>
        </p:nvSpPr>
        <p:spPr bwMode="auto">
          <a:xfrm flipV="1">
            <a:off x="80772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3" name="Freeform 75"/>
          <p:cNvSpPr>
            <a:spLocks/>
          </p:cNvSpPr>
          <p:nvPr/>
        </p:nvSpPr>
        <p:spPr bwMode="auto">
          <a:xfrm flipV="1">
            <a:off x="63246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4" name="Freeform 76"/>
          <p:cNvSpPr>
            <a:spLocks/>
          </p:cNvSpPr>
          <p:nvPr/>
        </p:nvSpPr>
        <p:spPr bwMode="auto">
          <a:xfrm flipV="1">
            <a:off x="4572000" y="2773680"/>
            <a:ext cx="7620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5" name="Freeform 77"/>
          <p:cNvSpPr>
            <a:spLocks/>
          </p:cNvSpPr>
          <p:nvPr/>
        </p:nvSpPr>
        <p:spPr bwMode="auto">
          <a:xfrm flipV="1">
            <a:off x="36576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6" name="Line 78"/>
          <p:cNvSpPr>
            <a:spLocks noChangeShapeType="1"/>
          </p:cNvSpPr>
          <p:nvPr/>
        </p:nvSpPr>
        <p:spPr bwMode="auto">
          <a:xfrm>
            <a:off x="4572000" y="2773680"/>
            <a:ext cx="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7" name="Line 79"/>
          <p:cNvSpPr>
            <a:spLocks noChangeShapeType="1"/>
          </p:cNvSpPr>
          <p:nvPr/>
        </p:nvSpPr>
        <p:spPr bwMode="auto">
          <a:xfrm>
            <a:off x="8991600" y="2773680"/>
            <a:ext cx="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8" name="Line 80"/>
          <p:cNvSpPr>
            <a:spLocks noChangeShapeType="1"/>
          </p:cNvSpPr>
          <p:nvPr/>
        </p:nvSpPr>
        <p:spPr bwMode="auto">
          <a:xfrm>
            <a:off x="3200400" y="284988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69" name="Line 81"/>
          <p:cNvSpPr>
            <a:spLocks noChangeShapeType="1"/>
          </p:cNvSpPr>
          <p:nvPr/>
        </p:nvSpPr>
        <p:spPr bwMode="auto">
          <a:xfrm>
            <a:off x="4114800" y="284988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70" name="Line 82"/>
          <p:cNvSpPr>
            <a:spLocks noChangeShapeType="1"/>
          </p:cNvSpPr>
          <p:nvPr/>
        </p:nvSpPr>
        <p:spPr bwMode="auto">
          <a:xfrm>
            <a:off x="4953000" y="284988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71" name="Line 83"/>
          <p:cNvSpPr>
            <a:spLocks noChangeShapeType="1"/>
          </p:cNvSpPr>
          <p:nvPr/>
        </p:nvSpPr>
        <p:spPr bwMode="auto">
          <a:xfrm>
            <a:off x="5867400" y="284988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72" name="Line 84"/>
          <p:cNvSpPr>
            <a:spLocks noChangeShapeType="1"/>
          </p:cNvSpPr>
          <p:nvPr/>
        </p:nvSpPr>
        <p:spPr bwMode="auto">
          <a:xfrm>
            <a:off x="6781800" y="284988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73" name="Line 85"/>
          <p:cNvSpPr>
            <a:spLocks noChangeShapeType="1"/>
          </p:cNvSpPr>
          <p:nvPr/>
        </p:nvSpPr>
        <p:spPr bwMode="auto">
          <a:xfrm>
            <a:off x="7696200" y="284988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74" name="Line 86"/>
          <p:cNvSpPr>
            <a:spLocks noChangeShapeType="1"/>
          </p:cNvSpPr>
          <p:nvPr/>
        </p:nvSpPr>
        <p:spPr bwMode="auto">
          <a:xfrm>
            <a:off x="8534400" y="284988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975" name="Line 87"/>
          <p:cNvSpPr>
            <a:spLocks noChangeShapeType="1"/>
          </p:cNvSpPr>
          <p:nvPr/>
        </p:nvSpPr>
        <p:spPr bwMode="auto">
          <a:xfrm>
            <a:off x="9448800" y="2849880"/>
            <a:ext cx="0" cy="304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5154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987192" y="1123250"/>
            <a:ext cx="756233" cy="818655"/>
            <a:chOff x="9316254" y="1497666"/>
            <a:chExt cx="1008310" cy="1091540"/>
          </a:xfrm>
        </p:grpSpPr>
        <p:sp>
          <p:nvSpPr>
            <p:cNvPr id="2" name="TextBox 1"/>
            <p:cNvSpPr txBox="1"/>
            <p:nvPr/>
          </p:nvSpPr>
          <p:spPr>
            <a:xfrm>
              <a:off x="9316254" y="2077271"/>
              <a:ext cx="1008310"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start</a:t>
              </a:r>
            </a:p>
          </p:txBody>
        </p:sp>
        <p:cxnSp>
          <p:nvCxnSpPr>
            <p:cNvPr id="4" name="Straight Arrow Connector 3"/>
            <p:cNvCxnSpPr>
              <a:stCxn id="2" idx="0"/>
            </p:cNvCxnSpPr>
            <p:nvPr/>
          </p:nvCxnSpPr>
          <p:spPr>
            <a:xfrm flipV="1">
              <a:off x="9820410" y="1497666"/>
              <a:ext cx="0"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1" name="Group 30"/>
          <p:cNvGrpSpPr/>
          <p:nvPr/>
        </p:nvGrpSpPr>
        <p:grpSpPr>
          <a:xfrm>
            <a:off x="197591" y="1123250"/>
            <a:ext cx="642805" cy="818655"/>
            <a:chOff x="263454" y="1497666"/>
            <a:chExt cx="857073" cy="1091540"/>
          </a:xfrm>
        </p:grpSpPr>
        <p:sp>
          <p:nvSpPr>
            <p:cNvPr id="46" name="TextBox 45"/>
            <p:cNvSpPr txBox="1"/>
            <p:nvPr/>
          </p:nvSpPr>
          <p:spPr>
            <a:xfrm>
              <a:off x="263454" y="2077271"/>
              <a:ext cx="857073"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end</a:t>
              </a:r>
            </a:p>
          </p:txBody>
        </p:sp>
        <p:cxnSp>
          <p:nvCxnSpPr>
            <p:cNvPr id="47" name="Straight Arrow Connector 46"/>
            <p:cNvCxnSpPr>
              <a:stCxn id="46" idx="0"/>
            </p:cNvCxnSpPr>
            <p:nvPr/>
          </p:nvCxnSpPr>
          <p:spPr>
            <a:xfrm flipH="1" flipV="1">
              <a:off x="691990" y="1497666"/>
              <a:ext cx="1"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4" name="Group 23"/>
          <p:cNvGrpSpPr/>
          <p:nvPr/>
        </p:nvGrpSpPr>
        <p:grpSpPr>
          <a:xfrm>
            <a:off x="518993" y="-33653"/>
            <a:ext cx="6846315" cy="1156902"/>
            <a:chOff x="691990" y="-44871"/>
            <a:chExt cx="9128420" cy="1542536"/>
          </a:xfrm>
        </p:grpSpPr>
        <p:sp>
          <p:nvSpPr>
            <p:cNvPr id="88" name="Rectangle 87"/>
            <p:cNvSpPr/>
            <p:nvPr/>
          </p:nvSpPr>
          <p:spPr>
            <a:xfrm>
              <a:off x="691990" y="619517"/>
              <a:ext cx="3906250"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accent5"/>
                  </a:solidFill>
                </a:rPr>
                <a:t>Data</a:t>
              </a:r>
            </a:p>
          </p:txBody>
        </p:sp>
        <p:sp>
          <p:nvSpPr>
            <p:cNvPr id="89" name="Rectangle 88"/>
            <p:cNvSpPr/>
            <p:nvPr/>
          </p:nvSpPr>
          <p:spPr>
            <a:xfrm>
              <a:off x="5223459"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90" name="TextBox 89"/>
            <p:cNvSpPr txBox="1"/>
            <p:nvPr/>
          </p:nvSpPr>
          <p:spPr>
            <a:xfrm>
              <a:off x="5261718" y="946229"/>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171.64.74.55</a:t>
              </a:r>
            </a:p>
          </p:txBody>
        </p:sp>
        <p:sp>
          <p:nvSpPr>
            <p:cNvPr id="41" name="Rectangle 40"/>
            <p:cNvSpPr/>
            <p:nvPr/>
          </p:nvSpPr>
          <p:spPr>
            <a:xfrm>
              <a:off x="7056390"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3" name="Rectangle 42"/>
            <p:cNvSpPr/>
            <p:nvPr/>
          </p:nvSpPr>
          <p:spPr>
            <a:xfrm>
              <a:off x="8898419" y="619517"/>
              <a:ext cx="921991" cy="878148"/>
            </a:xfrm>
            <a:prstGeom prst="rect">
              <a:avLst/>
            </a:prstGeom>
            <a:solidFill>
              <a:srgbClr val="F8C39A"/>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4" name="Rectangle 43"/>
            <p:cNvSpPr/>
            <p:nvPr/>
          </p:nvSpPr>
          <p:spPr>
            <a:xfrm>
              <a:off x="4598240" y="619517"/>
              <a:ext cx="625219" cy="878148"/>
            </a:xfrm>
            <a:prstGeom prst="rect">
              <a:avLst/>
            </a:prstGeom>
            <a:solidFill>
              <a:schemeClr val="accent4">
                <a:lumMod val="40000"/>
                <a:lumOff val="60000"/>
              </a:schemeClr>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5" name="TextBox 44"/>
            <p:cNvSpPr txBox="1"/>
            <p:nvPr/>
          </p:nvSpPr>
          <p:spPr>
            <a:xfrm>
              <a:off x="7140435" y="950098"/>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176.22.45.66</a:t>
              </a:r>
            </a:p>
          </p:txBody>
        </p:sp>
        <p:sp>
          <p:nvSpPr>
            <p:cNvPr id="5" name="TextBox 4"/>
            <p:cNvSpPr txBox="1"/>
            <p:nvPr/>
          </p:nvSpPr>
          <p:spPr>
            <a:xfrm>
              <a:off x="5651930" y="-44871"/>
              <a:ext cx="3180957"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IP addresses</a:t>
              </a:r>
            </a:p>
            <a:p>
              <a:pPr algn="ctr" defTabSz="409575" latinLnBrk="1" hangingPunct="0"/>
              <a:r>
                <a:rPr lang="en-US" sz="2100" dirty="0">
                  <a:solidFill>
                    <a:srgbClr val="000000"/>
                  </a:solidFill>
                </a:rPr>
                <a:t>Source     Destination</a:t>
              </a:r>
              <a:endParaRPr lang="en-US" sz="2100" dirty="0">
                <a:solidFill>
                  <a:srgbClr val="000000"/>
                </a:solidFill>
                <a:sym typeface="Gill Sans"/>
              </a:endParaRPr>
            </a:p>
          </p:txBody>
        </p:sp>
      </p:grpSp>
      <p:grpSp>
        <p:nvGrpSpPr>
          <p:cNvPr id="35" name="Group 34"/>
          <p:cNvGrpSpPr/>
          <p:nvPr/>
        </p:nvGrpSpPr>
        <p:grpSpPr>
          <a:xfrm>
            <a:off x="5035610" y="1011121"/>
            <a:ext cx="1166986" cy="904299"/>
            <a:chOff x="6714144" y="1348161"/>
            <a:chExt cx="1555980" cy="1205732"/>
          </a:xfrm>
        </p:grpSpPr>
        <p:sp>
          <p:nvSpPr>
            <p:cNvPr id="48" name="TextBox 47"/>
            <p:cNvSpPr txBox="1"/>
            <p:nvPr/>
          </p:nvSpPr>
          <p:spPr>
            <a:xfrm>
              <a:off x="6714144" y="1712637"/>
              <a:ext cx="155598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FF0000"/>
                  </a:solidFill>
                  <a:sym typeface="Gill Sans"/>
                </a:rPr>
                <a:t>“176”</a:t>
              </a:r>
            </a:p>
          </p:txBody>
        </p:sp>
        <p:cxnSp>
          <p:nvCxnSpPr>
            <p:cNvPr id="7" name="Straight Arrow Connector 6"/>
            <p:cNvCxnSpPr/>
            <p:nvPr/>
          </p:nvCxnSpPr>
          <p:spPr>
            <a:xfrm>
              <a:off x="7492134" y="1348161"/>
              <a:ext cx="0" cy="559856"/>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6" name="Group 35"/>
          <p:cNvGrpSpPr/>
          <p:nvPr/>
        </p:nvGrpSpPr>
        <p:grpSpPr>
          <a:xfrm>
            <a:off x="4684443" y="1827500"/>
            <a:ext cx="1949253" cy="975855"/>
            <a:chOff x="6245924" y="2436665"/>
            <a:chExt cx="2599004" cy="1301140"/>
          </a:xfrm>
        </p:grpSpPr>
        <p:sp>
          <p:nvSpPr>
            <p:cNvPr id="40" name="TextBox 39"/>
            <p:cNvSpPr txBox="1"/>
            <p:nvPr/>
          </p:nvSpPr>
          <p:spPr>
            <a:xfrm>
              <a:off x="6245924" y="2896549"/>
              <a:ext cx="259900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000000"/>
                  </a:solidFill>
                </a:rPr>
                <a:t>10110000</a:t>
              </a:r>
              <a:endParaRPr lang="en-US" sz="3600" dirty="0">
                <a:solidFill>
                  <a:srgbClr val="000000"/>
                </a:solidFill>
                <a:sym typeface="Gill Sans"/>
              </a:endParaRPr>
            </a:p>
          </p:txBody>
        </p:sp>
        <p:cxnSp>
          <p:nvCxnSpPr>
            <p:cNvPr id="52" name="Straight Arrow Connector 51"/>
            <p:cNvCxnSpPr/>
            <p:nvPr/>
          </p:nvCxnSpPr>
          <p:spPr>
            <a:xfrm>
              <a:off x="7525888" y="2436665"/>
              <a:ext cx="0" cy="65405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1" name="Group 20"/>
          <p:cNvGrpSpPr/>
          <p:nvPr/>
        </p:nvGrpSpPr>
        <p:grpSpPr>
          <a:xfrm>
            <a:off x="44407" y="4339771"/>
            <a:ext cx="10615032" cy="2402124"/>
            <a:chOff x="44407" y="4339771"/>
            <a:chExt cx="10615032" cy="2402124"/>
          </a:xfrm>
        </p:grpSpPr>
        <p:pic>
          <p:nvPicPr>
            <p:cNvPr id="56" name="Picture 55" descr="Screen Shot 2015-06-21 at 2.28.34 PM.png"/>
            <p:cNvPicPr>
              <a:picLocks noChangeAspect="1"/>
            </p:cNvPicPr>
            <p:nvPr/>
          </p:nvPicPr>
          <p:blipFill rotWithShape="1">
            <a:blip r:embed="rId2">
              <a:extLst>
                <a:ext uri="{28A0092B-C50C-407E-A947-70E740481C1C}">
                  <a14:useLocalDpi xmlns:a14="http://schemas.microsoft.com/office/drawing/2010/main" val="0"/>
                </a:ext>
              </a:extLst>
            </a:blip>
            <a:srcRect t="23082"/>
            <a:stretch/>
          </p:blipFill>
          <p:spPr>
            <a:xfrm>
              <a:off x="1026214" y="4339771"/>
              <a:ext cx="9633225" cy="2402124"/>
            </a:xfrm>
            <a:prstGeom prst="rect">
              <a:avLst/>
            </a:prstGeom>
            <a:ln>
              <a:noFill/>
            </a:ln>
          </p:spPr>
        </p:pic>
        <p:pic>
          <p:nvPicPr>
            <p:cNvPr id="50" name="Picture 49" descr="Screen Shot 2015-06-21 at 2.5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7" y="4825917"/>
              <a:ext cx="1408433" cy="958793"/>
            </a:xfrm>
            <a:prstGeom prst="rect">
              <a:avLst/>
            </a:prstGeom>
          </p:spPr>
        </p:pic>
      </p:grpSp>
      <p:grpSp>
        <p:nvGrpSpPr>
          <p:cNvPr id="6" name="Group 5"/>
          <p:cNvGrpSpPr/>
          <p:nvPr/>
        </p:nvGrpSpPr>
        <p:grpSpPr>
          <a:xfrm>
            <a:off x="0" y="3041440"/>
            <a:ext cx="12192000" cy="584775"/>
            <a:chOff x="0" y="3041440"/>
            <a:chExt cx="12192000" cy="584775"/>
          </a:xfrm>
        </p:grpSpPr>
        <p:sp>
          <p:nvSpPr>
            <p:cNvPr id="3" name="Rectangle 2"/>
            <p:cNvSpPr/>
            <p:nvPr/>
          </p:nvSpPr>
          <p:spPr>
            <a:xfrm>
              <a:off x="0" y="3082915"/>
              <a:ext cx="12192000" cy="4926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accent5">
                    <a:lumMod val="75000"/>
                  </a:schemeClr>
                </a:solidFill>
              </a:endParaRPr>
            </a:p>
          </p:txBody>
        </p:sp>
        <p:grpSp>
          <p:nvGrpSpPr>
            <p:cNvPr id="51" name="Group 50"/>
            <p:cNvGrpSpPr/>
            <p:nvPr/>
          </p:nvGrpSpPr>
          <p:grpSpPr>
            <a:xfrm>
              <a:off x="323493" y="3041440"/>
              <a:ext cx="9939617" cy="584775"/>
              <a:chOff x="323493" y="3041440"/>
              <a:chExt cx="9939617" cy="584775"/>
            </a:xfrm>
          </p:grpSpPr>
          <p:sp>
            <p:nvSpPr>
              <p:cNvPr id="75" name="TextBox 74"/>
              <p:cNvSpPr txBox="1"/>
              <p:nvPr/>
            </p:nvSpPr>
            <p:spPr>
              <a:xfrm>
                <a:off x="17883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64" name="TextBox 63"/>
              <p:cNvSpPr txBox="1"/>
              <p:nvPr/>
            </p:nvSpPr>
            <p:spPr>
              <a:xfrm>
                <a:off x="23360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66" name="TextBox 65"/>
              <p:cNvSpPr txBox="1"/>
              <p:nvPr/>
            </p:nvSpPr>
            <p:spPr>
              <a:xfrm>
                <a:off x="28837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67" name="TextBox 66"/>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68" name="TextBox 67"/>
              <p:cNvSpPr txBox="1"/>
              <p:nvPr/>
            </p:nvSpPr>
            <p:spPr>
              <a:xfrm>
                <a:off x="39790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69" name="TextBox 68"/>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71" name="TextBox 70"/>
              <p:cNvSpPr txBox="1"/>
              <p:nvPr/>
            </p:nvSpPr>
            <p:spPr>
              <a:xfrm>
                <a:off x="507439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72" name="TextBox 71"/>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73" name="TextBox 72"/>
              <p:cNvSpPr txBox="1"/>
              <p:nvPr/>
            </p:nvSpPr>
            <p:spPr>
              <a:xfrm>
                <a:off x="616973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74" name="TextBox 73"/>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87" name="TextBox 86"/>
              <p:cNvSpPr txBox="1"/>
              <p:nvPr/>
            </p:nvSpPr>
            <p:spPr>
              <a:xfrm>
                <a:off x="72650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97" name="TextBox 96"/>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98" name="TextBox 97"/>
              <p:cNvSpPr txBox="1"/>
              <p:nvPr/>
            </p:nvSpPr>
            <p:spPr>
              <a:xfrm>
                <a:off x="83604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99" name="TextBox 98"/>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100" name="TextBox 99"/>
              <p:cNvSpPr txBox="1"/>
              <p:nvPr/>
            </p:nvSpPr>
            <p:spPr>
              <a:xfrm>
                <a:off x="94557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101" name="TextBox 100"/>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42" name="TextBox 41"/>
              <p:cNvSpPr txBox="1"/>
              <p:nvPr/>
            </p:nvSpPr>
            <p:spPr>
              <a:xfrm>
                <a:off x="323493" y="3041440"/>
                <a:ext cx="1337674" cy="584775"/>
              </a:xfrm>
              <a:prstGeom prst="rect">
                <a:avLst/>
              </a:prstGeom>
              <a:noFill/>
            </p:spPr>
            <p:txBody>
              <a:bodyPr wrap="none" rtlCol="0">
                <a:spAutoFit/>
              </a:bodyPr>
              <a:lstStyle/>
              <a:p>
                <a:pPr algn="r"/>
                <a:r>
                  <a:rPr lang="en-US" sz="1600" i="1" dirty="0">
                    <a:solidFill>
                      <a:schemeClr val="accent5">
                        <a:lumMod val="75000"/>
                      </a:schemeClr>
                    </a:solidFill>
                  </a:rPr>
                  <a:t>Manchester</a:t>
                </a:r>
                <a:br>
                  <a:rPr lang="en-US" sz="1600" i="1" dirty="0">
                    <a:solidFill>
                      <a:schemeClr val="accent5">
                        <a:lumMod val="75000"/>
                      </a:schemeClr>
                    </a:solidFill>
                  </a:rPr>
                </a:br>
                <a:r>
                  <a:rPr lang="en-US" sz="1600" i="1" dirty="0">
                    <a:solidFill>
                      <a:schemeClr val="accent5">
                        <a:lumMod val="75000"/>
                      </a:schemeClr>
                    </a:solidFill>
                  </a:rPr>
                  <a:t>Encoded Data</a:t>
                </a:r>
              </a:p>
            </p:txBody>
          </p:sp>
        </p:grpSp>
      </p:grpSp>
      <p:grpSp>
        <p:nvGrpSpPr>
          <p:cNvPr id="53" name="Group 52"/>
          <p:cNvGrpSpPr/>
          <p:nvPr/>
        </p:nvGrpSpPr>
        <p:grpSpPr>
          <a:xfrm>
            <a:off x="877740" y="3510593"/>
            <a:ext cx="9614414" cy="703363"/>
            <a:chOff x="877740" y="3510593"/>
            <a:chExt cx="9614414" cy="703363"/>
          </a:xfrm>
        </p:grpSpPr>
        <p:sp>
          <p:nvSpPr>
            <p:cNvPr id="11" name="Freeform 10"/>
            <p:cNvSpPr/>
            <p:nvPr/>
          </p:nvSpPr>
          <p:spPr>
            <a:xfrm>
              <a:off x="1617785" y="3575538"/>
              <a:ext cx="8874369" cy="597877"/>
            </a:xfrm>
            <a:custGeom>
              <a:avLst/>
              <a:gdLst>
                <a:gd name="connsiteX0" fmla="*/ 0 w 8874369"/>
                <a:gd name="connsiteY0" fmla="*/ 527539 h 597877"/>
                <a:gd name="connsiteX1" fmla="*/ 480646 w 8874369"/>
                <a:gd name="connsiteY1" fmla="*/ 539262 h 597877"/>
                <a:gd name="connsiteX2" fmla="*/ 480646 w 8874369"/>
                <a:gd name="connsiteY2" fmla="*/ 35170 h 597877"/>
                <a:gd name="connsiteX3" fmla="*/ 1652953 w 8874369"/>
                <a:gd name="connsiteY3" fmla="*/ 35170 h 597877"/>
                <a:gd name="connsiteX4" fmla="*/ 1652953 w 8874369"/>
                <a:gd name="connsiteY4" fmla="*/ 562708 h 597877"/>
                <a:gd name="connsiteX5" fmla="*/ 2731477 w 8874369"/>
                <a:gd name="connsiteY5" fmla="*/ 562708 h 597877"/>
                <a:gd name="connsiteX6" fmla="*/ 2731477 w 8874369"/>
                <a:gd name="connsiteY6" fmla="*/ 23447 h 597877"/>
                <a:gd name="connsiteX7" fmla="*/ 3317630 w 8874369"/>
                <a:gd name="connsiteY7" fmla="*/ 23447 h 597877"/>
                <a:gd name="connsiteX8" fmla="*/ 3317630 w 8874369"/>
                <a:gd name="connsiteY8" fmla="*/ 562708 h 597877"/>
                <a:gd name="connsiteX9" fmla="*/ 3868615 w 8874369"/>
                <a:gd name="connsiteY9" fmla="*/ 562708 h 597877"/>
                <a:gd name="connsiteX10" fmla="*/ 3856892 w 8874369"/>
                <a:gd name="connsiteY10" fmla="*/ 35170 h 597877"/>
                <a:gd name="connsiteX11" fmla="*/ 4947138 w 8874369"/>
                <a:gd name="connsiteY11" fmla="*/ 23447 h 597877"/>
                <a:gd name="connsiteX12" fmla="*/ 4958861 w 8874369"/>
                <a:gd name="connsiteY12" fmla="*/ 586154 h 597877"/>
                <a:gd name="connsiteX13" fmla="*/ 5556738 w 8874369"/>
                <a:gd name="connsiteY13" fmla="*/ 586154 h 597877"/>
                <a:gd name="connsiteX14" fmla="*/ 5533292 w 8874369"/>
                <a:gd name="connsiteY14" fmla="*/ 46893 h 597877"/>
                <a:gd name="connsiteX15" fmla="*/ 6037384 w 8874369"/>
                <a:gd name="connsiteY15" fmla="*/ 46893 h 597877"/>
                <a:gd name="connsiteX16" fmla="*/ 6037384 w 8874369"/>
                <a:gd name="connsiteY16" fmla="*/ 586154 h 597877"/>
                <a:gd name="connsiteX17" fmla="*/ 6646984 w 8874369"/>
                <a:gd name="connsiteY17" fmla="*/ 574431 h 597877"/>
                <a:gd name="connsiteX18" fmla="*/ 6646984 w 8874369"/>
                <a:gd name="connsiteY18" fmla="*/ 35170 h 597877"/>
                <a:gd name="connsiteX19" fmla="*/ 7127630 w 8874369"/>
                <a:gd name="connsiteY19" fmla="*/ 23447 h 597877"/>
                <a:gd name="connsiteX20" fmla="*/ 7139353 w 8874369"/>
                <a:gd name="connsiteY20" fmla="*/ 586154 h 597877"/>
                <a:gd name="connsiteX21" fmla="*/ 7655169 w 8874369"/>
                <a:gd name="connsiteY21" fmla="*/ 586154 h 597877"/>
                <a:gd name="connsiteX22" fmla="*/ 7655169 w 8874369"/>
                <a:gd name="connsiteY22" fmla="*/ 0 h 597877"/>
                <a:gd name="connsiteX23" fmla="*/ 8229600 w 8874369"/>
                <a:gd name="connsiteY23" fmla="*/ 0 h 597877"/>
                <a:gd name="connsiteX24" fmla="*/ 8229600 w 8874369"/>
                <a:gd name="connsiteY24" fmla="*/ 597877 h 597877"/>
                <a:gd name="connsiteX25" fmla="*/ 8874369 w 8874369"/>
                <a:gd name="connsiteY25" fmla="*/ 597877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4369" h="597877">
                  <a:moveTo>
                    <a:pt x="0" y="527539"/>
                  </a:moveTo>
                  <a:lnTo>
                    <a:pt x="480646" y="539262"/>
                  </a:lnTo>
                  <a:lnTo>
                    <a:pt x="480646" y="35170"/>
                  </a:lnTo>
                  <a:lnTo>
                    <a:pt x="1652953" y="35170"/>
                  </a:lnTo>
                  <a:lnTo>
                    <a:pt x="1652953" y="562708"/>
                  </a:lnTo>
                  <a:lnTo>
                    <a:pt x="2731477" y="562708"/>
                  </a:lnTo>
                  <a:lnTo>
                    <a:pt x="2731477" y="23447"/>
                  </a:lnTo>
                  <a:lnTo>
                    <a:pt x="3317630" y="23447"/>
                  </a:lnTo>
                  <a:lnTo>
                    <a:pt x="3317630" y="562708"/>
                  </a:lnTo>
                  <a:lnTo>
                    <a:pt x="3868615" y="562708"/>
                  </a:lnTo>
                  <a:lnTo>
                    <a:pt x="3856892" y="35170"/>
                  </a:lnTo>
                  <a:lnTo>
                    <a:pt x="4947138" y="23447"/>
                  </a:lnTo>
                  <a:lnTo>
                    <a:pt x="4958861" y="586154"/>
                  </a:lnTo>
                  <a:lnTo>
                    <a:pt x="5556738" y="586154"/>
                  </a:lnTo>
                  <a:lnTo>
                    <a:pt x="5533292" y="46893"/>
                  </a:lnTo>
                  <a:lnTo>
                    <a:pt x="6037384" y="46893"/>
                  </a:lnTo>
                  <a:lnTo>
                    <a:pt x="6037384" y="586154"/>
                  </a:lnTo>
                  <a:lnTo>
                    <a:pt x="6646984" y="574431"/>
                  </a:lnTo>
                  <a:lnTo>
                    <a:pt x="6646984" y="35170"/>
                  </a:lnTo>
                  <a:lnTo>
                    <a:pt x="7127630" y="23447"/>
                  </a:lnTo>
                  <a:lnTo>
                    <a:pt x="7139353" y="586154"/>
                  </a:lnTo>
                  <a:lnTo>
                    <a:pt x="7655169" y="586154"/>
                  </a:lnTo>
                  <a:lnTo>
                    <a:pt x="7655169" y="0"/>
                  </a:lnTo>
                  <a:lnTo>
                    <a:pt x="8229600" y="0"/>
                  </a:lnTo>
                  <a:lnTo>
                    <a:pt x="8229600" y="597877"/>
                  </a:lnTo>
                  <a:lnTo>
                    <a:pt x="8874369" y="59787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2731311" y="3517367"/>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23511" y="4026832"/>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002915" y="3510593"/>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877740" y="3818597"/>
              <a:ext cx="737702" cy="369332"/>
            </a:xfrm>
            <a:prstGeom prst="rect">
              <a:avLst/>
            </a:prstGeom>
            <a:noFill/>
          </p:spPr>
          <p:txBody>
            <a:bodyPr wrap="none" rtlCol="0">
              <a:spAutoFit/>
            </a:bodyPr>
            <a:lstStyle/>
            <a:p>
              <a:r>
                <a:rPr lang="en-US"/>
                <a:t>Signal</a:t>
              </a:r>
            </a:p>
          </p:txBody>
        </p:sp>
      </p:grpSp>
      <p:grpSp>
        <p:nvGrpSpPr>
          <p:cNvPr id="63" name="Group 62"/>
          <p:cNvGrpSpPr/>
          <p:nvPr/>
        </p:nvGrpSpPr>
        <p:grpSpPr>
          <a:xfrm>
            <a:off x="931655" y="2650163"/>
            <a:ext cx="9324201" cy="507831"/>
            <a:chOff x="938909" y="3082915"/>
            <a:chExt cx="9324201" cy="507831"/>
          </a:xfrm>
        </p:grpSpPr>
        <p:sp>
          <p:nvSpPr>
            <p:cNvPr id="65" name="TextBox 64"/>
            <p:cNvSpPr txBox="1"/>
            <p:nvPr/>
          </p:nvSpPr>
          <p:spPr>
            <a:xfrm>
              <a:off x="2339914"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1</a:t>
              </a:r>
            </a:p>
          </p:txBody>
        </p:sp>
        <p:sp>
          <p:nvSpPr>
            <p:cNvPr id="70" name="TextBox 69"/>
            <p:cNvSpPr txBox="1"/>
            <p:nvPr/>
          </p:nvSpPr>
          <p:spPr>
            <a:xfrm>
              <a:off x="242738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76" name="TextBox 75"/>
            <p:cNvSpPr txBox="1"/>
            <p:nvPr/>
          </p:nvSpPr>
          <p:spPr>
            <a:xfrm>
              <a:off x="297505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77" name="TextBox 76"/>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78" name="TextBox 77"/>
            <p:cNvSpPr txBox="1"/>
            <p:nvPr/>
          </p:nvSpPr>
          <p:spPr>
            <a:xfrm>
              <a:off x="407039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79" name="TextBox 78"/>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1</a:t>
              </a:r>
            </a:p>
          </p:txBody>
        </p:sp>
        <p:sp>
          <p:nvSpPr>
            <p:cNvPr id="80" name="TextBox 79"/>
            <p:cNvSpPr txBox="1"/>
            <p:nvPr/>
          </p:nvSpPr>
          <p:spPr>
            <a:xfrm>
              <a:off x="516573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81" name="TextBox 80"/>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1</a:t>
              </a:r>
            </a:p>
          </p:txBody>
        </p:sp>
        <p:sp>
          <p:nvSpPr>
            <p:cNvPr id="82" name="TextBox 81"/>
            <p:cNvSpPr txBox="1"/>
            <p:nvPr/>
          </p:nvSpPr>
          <p:spPr>
            <a:xfrm>
              <a:off x="626107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83" name="TextBox 82"/>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84" name="TextBox 83"/>
            <p:cNvSpPr txBox="1"/>
            <p:nvPr/>
          </p:nvSpPr>
          <p:spPr>
            <a:xfrm>
              <a:off x="735641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85" name="TextBox 84"/>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86" name="TextBox 85"/>
            <p:cNvSpPr txBox="1"/>
            <p:nvPr/>
          </p:nvSpPr>
          <p:spPr>
            <a:xfrm>
              <a:off x="845175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91" name="TextBox 90"/>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92" name="TextBox 91"/>
            <p:cNvSpPr txBox="1"/>
            <p:nvPr/>
          </p:nvSpPr>
          <p:spPr>
            <a:xfrm>
              <a:off x="954709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93" name="TextBox 92"/>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94" name="TextBox 93"/>
            <p:cNvSpPr txBox="1"/>
            <p:nvPr/>
          </p:nvSpPr>
          <p:spPr>
            <a:xfrm>
              <a:off x="938909" y="3099496"/>
              <a:ext cx="764889" cy="461665"/>
            </a:xfrm>
            <a:prstGeom prst="rect">
              <a:avLst/>
            </a:prstGeom>
            <a:noFill/>
          </p:spPr>
          <p:txBody>
            <a:bodyPr wrap="none" rtlCol="0">
              <a:spAutoFit/>
            </a:bodyPr>
            <a:lstStyle/>
            <a:p>
              <a:pPr algn="r"/>
              <a:r>
                <a:rPr lang="en-US" sz="2400" dirty="0"/>
                <a:t>Data</a:t>
              </a:r>
            </a:p>
          </p:txBody>
        </p:sp>
      </p:grpSp>
      <p:grpSp>
        <p:nvGrpSpPr>
          <p:cNvPr id="10" name="Group 9">
            <a:extLst>
              <a:ext uri="{FF2B5EF4-FFF2-40B4-BE49-F238E27FC236}">
                <a16:creationId xmlns:a16="http://schemas.microsoft.com/office/drawing/2014/main" id="{DDAA52AF-5585-AA44-AEB5-9F67A04D853C}"/>
              </a:ext>
            </a:extLst>
          </p:cNvPr>
          <p:cNvGrpSpPr/>
          <p:nvPr/>
        </p:nvGrpSpPr>
        <p:grpSpPr>
          <a:xfrm>
            <a:off x="2731311" y="2695883"/>
            <a:ext cx="7645400" cy="860430"/>
            <a:chOff x="2731311" y="2695883"/>
            <a:chExt cx="7645400" cy="860430"/>
          </a:xfrm>
        </p:grpSpPr>
        <p:cxnSp>
          <p:nvCxnSpPr>
            <p:cNvPr id="9" name="Straight Connector 8">
              <a:extLst>
                <a:ext uri="{FF2B5EF4-FFF2-40B4-BE49-F238E27FC236}">
                  <a16:creationId xmlns:a16="http://schemas.microsoft.com/office/drawing/2014/main" id="{57CC0506-5A04-E04E-949D-1A439E601D01}"/>
                </a:ext>
              </a:extLst>
            </p:cNvPr>
            <p:cNvCxnSpPr/>
            <p:nvPr/>
          </p:nvCxnSpPr>
          <p:spPr>
            <a:xfrm flipV="1">
              <a:off x="27313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5C3D43F-D1C6-444E-AD38-7CC0193BC263}"/>
                </a:ext>
              </a:extLst>
            </p:cNvPr>
            <p:cNvCxnSpPr/>
            <p:nvPr/>
          </p:nvCxnSpPr>
          <p:spPr>
            <a:xfrm flipV="1">
              <a:off x="38235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D604762-1D5B-8340-BD4A-327F5273F3BF}"/>
                </a:ext>
              </a:extLst>
            </p:cNvPr>
            <p:cNvCxnSpPr/>
            <p:nvPr/>
          </p:nvCxnSpPr>
          <p:spPr>
            <a:xfrm flipV="1">
              <a:off x="49157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415458B-B8AB-E541-8121-DD5616FDF79F}"/>
                </a:ext>
              </a:extLst>
            </p:cNvPr>
            <p:cNvCxnSpPr/>
            <p:nvPr/>
          </p:nvCxnSpPr>
          <p:spPr>
            <a:xfrm flipV="1">
              <a:off x="60079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34CD1E8-F927-E24F-A11F-A22B50938B45}"/>
                </a:ext>
              </a:extLst>
            </p:cNvPr>
            <p:cNvCxnSpPr/>
            <p:nvPr/>
          </p:nvCxnSpPr>
          <p:spPr>
            <a:xfrm flipV="1">
              <a:off x="71001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D6B9DBA-6F77-E142-8601-704880206417}"/>
                </a:ext>
              </a:extLst>
            </p:cNvPr>
            <p:cNvCxnSpPr/>
            <p:nvPr/>
          </p:nvCxnSpPr>
          <p:spPr>
            <a:xfrm flipV="1">
              <a:off x="81923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3DE2E9-E88D-DA42-A24D-A0F963D32D69}"/>
                </a:ext>
              </a:extLst>
            </p:cNvPr>
            <p:cNvCxnSpPr/>
            <p:nvPr/>
          </p:nvCxnSpPr>
          <p:spPr>
            <a:xfrm flipV="1">
              <a:off x="92845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8BD13C8-DA5D-F54F-B683-5CD5BD2F3B40}"/>
                </a:ext>
              </a:extLst>
            </p:cNvPr>
            <p:cNvCxnSpPr/>
            <p:nvPr/>
          </p:nvCxnSpPr>
          <p:spPr>
            <a:xfrm flipV="1">
              <a:off x="103767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493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4"/>
          <p:cNvSpPr>
            <a:spLocks noGrp="1"/>
          </p:cNvSpPr>
          <p:nvPr>
            <p:ph type="sldNum" sz="quarter" idx="12"/>
          </p:nvPr>
        </p:nvSpPr>
        <p:spPr/>
        <p:txBody>
          <a:bodyPr/>
          <a:lstStyle/>
          <a:p>
            <a:fld id="{29DDDFE4-B279-EF4B-8841-947A315C7F4A}" type="slidenum">
              <a:rPr lang="en-US"/>
              <a:pPr/>
              <a:t>33</a:t>
            </a:fld>
            <a:endParaRPr lang="en-US"/>
          </a:p>
        </p:txBody>
      </p:sp>
      <p:sp>
        <p:nvSpPr>
          <p:cNvPr id="38914" name="Rectangle 2"/>
          <p:cNvSpPr>
            <a:spLocks noGrp="1" noChangeArrowheads="1"/>
          </p:cNvSpPr>
          <p:nvPr>
            <p:ph type="title"/>
          </p:nvPr>
        </p:nvSpPr>
        <p:spPr>
          <a:xfrm>
            <a:off x="2209800" y="457200"/>
            <a:ext cx="7772400" cy="1143000"/>
          </a:xfrm>
        </p:spPr>
        <p:txBody>
          <a:bodyPr/>
          <a:lstStyle/>
          <a:p>
            <a:r>
              <a:rPr lang="en-US" dirty="0"/>
              <a:t>Encoding for clock recovery</a:t>
            </a:r>
            <a:br>
              <a:rPr lang="en-US" dirty="0"/>
            </a:br>
            <a:r>
              <a:rPr lang="en-US" sz="2800" dirty="0"/>
              <a:t>Example #2: 4b/5b encoding</a:t>
            </a:r>
          </a:p>
        </p:txBody>
      </p:sp>
      <p:sp>
        <p:nvSpPr>
          <p:cNvPr id="38965" name="Text Box 53"/>
          <p:cNvSpPr txBox="1">
            <a:spLocks noChangeArrowheads="1"/>
          </p:cNvSpPr>
          <p:nvPr/>
        </p:nvSpPr>
        <p:spPr bwMode="auto">
          <a:xfrm>
            <a:off x="1771037" y="4280118"/>
            <a:ext cx="8627362" cy="2246769"/>
          </a:xfrm>
          <a:prstGeom prst="rect">
            <a:avLst/>
          </a:prstGeom>
          <a:solidFill>
            <a:schemeClr val="accent5">
              <a:lumMod val="20000"/>
              <a:lumOff val="80000"/>
            </a:schemeClr>
          </a:solid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mj-lt"/>
              </a:rPr>
              <a:t>Advantages of 4b/5b encoding:</a:t>
            </a:r>
          </a:p>
          <a:p>
            <a:pPr marL="631825" lvl="1" indent="-174625">
              <a:buSzPct val="75000"/>
              <a:buFont typeface="Lucida Grande"/>
              <a:buChar char="-"/>
            </a:pPr>
            <a:r>
              <a:rPr lang="en-US" sz="2800" dirty="0">
                <a:solidFill>
                  <a:srgbClr val="000099"/>
                </a:solidFill>
                <a:latin typeface="+mj-lt"/>
              </a:rPr>
              <a:t> More bandwidth efficient (only 25% overhead).</a:t>
            </a:r>
          </a:p>
          <a:p>
            <a:pPr marL="631825" lvl="1" indent="-174625">
              <a:buSzPct val="75000"/>
              <a:buFont typeface="Lucida Grande"/>
              <a:buChar char="-"/>
            </a:pPr>
            <a:r>
              <a:rPr lang="en-US" sz="2800" dirty="0">
                <a:solidFill>
                  <a:srgbClr val="000099"/>
                </a:solidFill>
                <a:latin typeface="+mj-lt"/>
              </a:rPr>
              <a:t> Allows extra codes to be used for control information.</a:t>
            </a:r>
          </a:p>
          <a:p>
            <a:r>
              <a:rPr lang="en-US" sz="2800" dirty="0">
                <a:latin typeface="+mj-lt"/>
              </a:rPr>
              <a:t>Disadvantages</a:t>
            </a:r>
          </a:p>
          <a:p>
            <a:pPr marL="631825" lvl="1" indent="-174625">
              <a:buSzPct val="75000"/>
              <a:buFont typeface="Lucida Grande"/>
              <a:buChar char="-"/>
            </a:pPr>
            <a:r>
              <a:rPr lang="en-US" sz="2400" dirty="0">
                <a:solidFill>
                  <a:srgbClr val="000099"/>
                </a:solidFill>
                <a:latin typeface="+mj-lt"/>
              </a:rPr>
              <a:t> </a:t>
            </a:r>
            <a:r>
              <a:rPr lang="en-US" sz="2800" dirty="0">
                <a:solidFill>
                  <a:srgbClr val="000099"/>
                </a:solidFill>
                <a:latin typeface="+mj-lt"/>
              </a:rPr>
              <a:t>Fewer transitions makes clock recovery a little harder.</a:t>
            </a:r>
          </a:p>
        </p:txBody>
      </p:sp>
      <p:graphicFrame>
        <p:nvGraphicFramePr>
          <p:cNvPr id="38990" name="Group 78"/>
          <p:cNvGraphicFramePr>
            <a:graphicFrameLocks noGrp="1"/>
          </p:cNvGraphicFramePr>
          <p:nvPr/>
        </p:nvGraphicFramePr>
        <p:xfrm>
          <a:off x="3733800" y="1828801"/>
          <a:ext cx="4724400" cy="2336801"/>
        </p:xfrm>
        <a:graphic>
          <a:graphicData uri="http://schemas.openxmlformats.org/drawingml/2006/table">
            <a:tbl>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tblGrid>
              <a:tr h="468313">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1" i="0" u="none" strike="noStrike" cap="none" normalizeH="0" baseline="0">
                          <a:ln>
                            <a:noFill/>
                          </a:ln>
                          <a:solidFill>
                            <a:srgbClr val="000099"/>
                          </a:solidFill>
                          <a:effectLst/>
                          <a:latin typeface="+mj-lt"/>
                          <a:ea typeface="ＭＳ Ｐゴシック" charset="0"/>
                        </a:rPr>
                        <a:t>4-bit data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1" i="0" u="none" strike="noStrike" cap="none" normalizeH="0" baseline="0">
                          <a:ln>
                            <a:noFill/>
                          </a:ln>
                          <a:solidFill>
                            <a:srgbClr val="000099"/>
                          </a:solidFill>
                          <a:effectLst/>
                          <a:latin typeface="+mj-lt"/>
                          <a:ea typeface="ＭＳ Ｐゴシック" charset="0"/>
                        </a:rPr>
                        <a:t>5-bit code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725">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dirty="0">
                          <a:ln>
                            <a:noFill/>
                          </a:ln>
                          <a:solidFill>
                            <a:schemeClr val="tx1"/>
                          </a:solidFill>
                          <a:effectLst/>
                          <a:latin typeface="+mj-lt"/>
                          <a:ea typeface="ＭＳ Ｐゴシック" charset="0"/>
                        </a:rPr>
                        <a:t>0000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11110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6725">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0001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01001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13">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0010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10100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6725">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dirty="0">
                          <a:ln>
                            <a:noFill/>
                          </a:ln>
                          <a:solidFill>
                            <a:schemeClr val="tx1"/>
                          </a:solidFill>
                          <a:effectLst/>
                          <a:latin typeface="+mj-lt"/>
                          <a:ea typeface="ＭＳ Ｐゴシック"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528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5638800" y="2514600"/>
            <a:ext cx="4800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6" name="Rectangle 5"/>
          <p:cNvSpPr/>
          <p:nvPr/>
        </p:nvSpPr>
        <p:spPr bwMode="auto">
          <a:xfrm>
            <a:off x="1981200" y="2514600"/>
            <a:ext cx="2133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35842" name="Rectangle 2"/>
          <p:cNvSpPr>
            <a:spLocks noGrp="1" noChangeArrowheads="1"/>
          </p:cNvSpPr>
          <p:nvPr>
            <p:ph type="title"/>
          </p:nvPr>
        </p:nvSpPr>
        <p:spPr>
          <a:xfrm>
            <a:off x="1600200" y="457200"/>
            <a:ext cx="9067800" cy="1143000"/>
          </a:xfrm>
        </p:spPr>
        <p:txBody>
          <a:bodyPr/>
          <a:lstStyle/>
          <a:p>
            <a:r>
              <a:rPr lang="en-US" dirty="0"/>
              <a:t>Elasticity Buffer</a:t>
            </a:r>
          </a:p>
        </p:txBody>
      </p:sp>
      <p:sp>
        <p:nvSpPr>
          <p:cNvPr id="57" name="Rectangle 8"/>
          <p:cNvSpPr>
            <a:spLocks noChangeArrowheads="1"/>
          </p:cNvSpPr>
          <p:nvPr/>
        </p:nvSpPr>
        <p:spPr bwMode="auto">
          <a:xfrm>
            <a:off x="3581400" y="2807711"/>
            <a:ext cx="457200" cy="6858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58" name="Freeform 9"/>
          <p:cNvSpPr>
            <a:spLocks/>
          </p:cNvSpPr>
          <p:nvPr/>
        </p:nvSpPr>
        <p:spPr bwMode="auto">
          <a:xfrm>
            <a:off x="3581400" y="3341111"/>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9" name="Text Box 10"/>
          <p:cNvSpPr txBox="1">
            <a:spLocks noChangeArrowheads="1"/>
          </p:cNvSpPr>
          <p:nvPr/>
        </p:nvSpPr>
        <p:spPr bwMode="auto">
          <a:xfrm>
            <a:off x="2439988" y="4292024"/>
            <a:ext cx="1245453"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mj-lt"/>
              </a:rPr>
              <a:t>10MHz clock</a:t>
            </a:r>
          </a:p>
          <a:p>
            <a:r>
              <a:rPr lang="en-US" sz="1600" dirty="0">
                <a:latin typeface="+mj-lt"/>
              </a:rPr>
              <a:t>+/- 100ppm </a:t>
            </a:r>
          </a:p>
        </p:txBody>
      </p:sp>
      <p:sp>
        <p:nvSpPr>
          <p:cNvPr id="61" name="Text Box 12"/>
          <p:cNvSpPr txBox="1">
            <a:spLocks noChangeArrowheads="1"/>
          </p:cNvSpPr>
          <p:nvPr/>
        </p:nvSpPr>
        <p:spPr bwMode="auto">
          <a:xfrm>
            <a:off x="3533776" y="2836286"/>
            <a:ext cx="4988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62" name="Line 13"/>
          <p:cNvSpPr>
            <a:spLocks noChangeShapeType="1"/>
          </p:cNvSpPr>
          <p:nvPr/>
        </p:nvSpPr>
        <p:spPr bwMode="auto">
          <a:xfrm>
            <a:off x="2895600" y="3149024"/>
            <a:ext cx="6858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 name="Freeform 4"/>
          <p:cNvSpPr/>
          <p:nvPr/>
        </p:nvSpPr>
        <p:spPr>
          <a:xfrm>
            <a:off x="3117985" y="3388632"/>
            <a:ext cx="443717" cy="826173"/>
          </a:xfrm>
          <a:custGeom>
            <a:avLst/>
            <a:gdLst>
              <a:gd name="connsiteX0" fmla="*/ 15301 w 443717"/>
              <a:gd name="connsiteY0" fmla="*/ 826173 h 826173"/>
              <a:gd name="connsiteX1" fmla="*/ 0 w 443717"/>
              <a:gd name="connsiteY1" fmla="*/ 0 h 826173"/>
              <a:gd name="connsiteX2" fmla="*/ 443717 w 443717"/>
              <a:gd name="connsiteY2" fmla="*/ 0 h 826173"/>
            </a:gdLst>
            <a:ahLst/>
            <a:cxnLst>
              <a:cxn ang="0">
                <a:pos x="connsiteX0" y="connsiteY0"/>
              </a:cxn>
              <a:cxn ang="0">
                <a:pos x="connsiteX1" y="connsiteY1"/>
              </a:cxn>
              <a:cxn ang="0">
                <a:pos x="connsiteX2" y="connsiteY2"/>
              </a:cxn>
            </a:cxnLst>
            <a:rect l="l" t="t" r="r" b="b"/>
            <a:pathLst>
              <a:path w="443717" h="826173">
                <a:moveTo>
                  <a:pt x="15301" y="826173"/>
                </a:moveTo>
                <a:lnTo>
                  <a:pt x="0" y="0"/>
                </a:lnTo>
                <a:lnTo>
                  <a:pt x="443717" y="0"/>
                </a:ln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a typeface="ＭＳ Ｐゴシック" charset="0"/>
            </a:endParaRPr>
          </a:p>
        </p:txBody>
      </p:sp>
      <p:sp>
        <p:nvSpPr>
          <p:cNvPr id="13" name="Line 6"/>
          <p:cNvSpPr>
            <a:spLocks noChangeShapeType="1"/>
          </p:cNvSpPr>
          <p:nvPr/>
        </p:nvSpPr>
        <p:spPr bwMode="auto">
          <a:xfrm flipV="1">
            <a:off x="4038600" y="3149024"/>
            <a:ext cx="2667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 name="Rectangle 14"/>
          <p:cNvSpPr>
            <a:spLocks noChangeArrowheads="1"/>
          </p:cNvSpPr>
          <p:nvPr/>
        </p:nvSpPr>
        <p:spPr bwMode="auto">
          <a:xfrm>
            <a:off x="6705600" y="2866449"/>
            <a:ext cx="457200" cy="6858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 name="Freeform 15"/>
          <p:cNvSpPr>
            <a:spLocks/>
          </p:cNvSpPr>
          <p:nvPr/>
        </p:nvSpPr>
        <p:spPr bwMode="auto">
          <a:xfrm>
            <a:off x="6705600" y="3399849"/>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 name="Text Box 16"/>
          <p:cNvSpPr txBox="1">
            <a:spLocks noChangeArrowheads="1"/>
          </p:cNvSpPr>
          <p:nvPr/>
        </p:nvSpPr>
        <p:spPr bwMode="auto">
          <a:xfrm>
            <a:off x="6648451" y="2895024"/>
            <a:ext cx="4988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17" name="Text Box 18"/>
          <p:cNvSpPr txBox="1">
            <a:spLocks noChangeArrowheads="1"/>
          </p:cNvSpPr>
          <p:nvPr/>
        </p:nvSpPr>
        <p:spPr bwMode="auto">
          <a:xfrm>
            <a:off x="6421439" y="3679250"/>
            <a:ext cx="93807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latin typeface="+mj-lt"/>
              </a:rPr>
              <a:t>Sender</a:t>
            </a:r>
            <a:r>
              <a:rPr lang="ja-JP" altLang="en-US" sz="1000">
                <a:latin typeface="+mj-lt"/>
              </a:rPr>
              <a:t>’</a:t>
            </a:r>
            <a:r>
              <a:rPr lang="en-US" sz="1000">
                <a:latin typeface="+mj-lt"/>
              </a:rPr>
              <a:t>s Clock</a:t>
            </a:r>
          </a:p>
        </p:txBody>
      </p:sp>
      <p:sp>
        <p:nvSpPr>
          <p:cNvPr id="18" name="Freeform 19"/>
          <p:cNvSpPr>
            <a:spLocks/>
          </p:cNvSpPr>
          <p:nvPr/>
        </p:nvSpPr>
        <p:spPr bwMode="auto">
          <a:xfrm>
            <a:off x="6477000" y="3483988"/>
            <a:ext cx="228600" cy="503237"/>
          </a:xfrm>
          <a:custGeom>
            <a:avLst/>
            <a:gdLst>
              <a:gd name="T0" fmla="*/ 0 w 288"/>
              <a:gd name="T1" fmla="*/ 240 h 240"/>
              <a:gd name="T2" fmla="*/ 0 w 288"/>
              <a:gd name="T3" fmla="*/ 0 h 240"/>
              <a:gd name="T4" fmla="*/ 288 w 288"/>
              <a:gd name="T5" fmla="*/ 0 h 240"/>
            </a:gdLst>
            <a:ahLst/>
            <a:cxnLst>
              <a:cxn ang="0">
                <a:pos x="T0" y="T1"/>
              </a:cxn>
              <a:cxn ang="0">
                <a:pos x="T2" y="T3"/>
              </a:cxn>
              <a:cxn ang="0">
                <a:pos x="T4" y="T5"/>
              </a:cxn>
            </a:cxnLst>
            <a:rect l="0" t="0" r="r" b="b"/>
            <a:pathLst>
              <a:path w="288" h="240">
                <a:moveTo>
                  <a:pt x="0" y="240"/>
                </a:moveTo>
                <a:lnTo>
                  <a:pt x="0" y="0"/>
                </a:lnTo>
                <a:lnTo>
                  <a:pt x="288" y="0"/>
                </a:lnTo>
              </a:path>
            </a:pathLst>
          </a:custGeom>
          <a:noFill/>
          <a:ln w="9525">
            <a:solidFill>
              <a:schemeClr val="tx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nvGrpSpPr>
          <p:cNvPr id="19" name="Group 39"/>
          <p:cNvGrpSpPr>
            <a:grpSpLocks/>
          </p:cNvGrpSpPr>
          <p:nvPr/>
        </p:nvGrpSpPr>
        <p:grpSpPr bwMode="auto">
          <a:xfrm>
            <a:off x="7391400" y="2874387"/>
            <a:ext cx="838200" cy="609600"/>
            <a:chOff x="3360" y="2928"/>
            <a:chExt cx="672" cy="384"/>
          </a:xfrm>
        </p:grpSpPr>
        <p:sp>
          <p:nvSpPr>
            <p:cNvPr id="20" name="Freeform 20"/>
            <p:cNvSpPr>
              <a:spLocks/>
            </p:cNvSpPr>
            <p:nvPr/>
          </p:nvSpPr>
          <p:spPr bwMode="auto">
            <a:xfrm>
              <a:off x="3360" y="2928"/>
              <a:ext cx="672" cy="384"/>
            </a:xfrm>
            <a:custGeom>
              <a:avLst/>
              <a:gdLst>
                <a:gd name="T0" fmla="*/ 0 w 672"/>
                <a:gd name="T1" fmla="*/ 0 h 384"/>
                <a:gd name="T2" fmla="*/ 672 w 672"/>
                <a:gd name="T3" fmla="*/ 0 h 384"/>
                <a:gd name="T4" fmla="*/ 672 w 672"/>
                <a:gd name="T5" fmla="*/ 384 h 384"/>
                <a:gd name="T6" fmla="*/ 0 w 672"/>
                <a:gd name="T7" fmla="*/ 384 h 384"/>
              </a:gdLst>
              <a:ahLst/>
              <a:cxnLst>
                <a:cxn ang="0">
                  <a:pos x="T0" y="T1"/>
                </a:cxn>
                <a:cxn ang="0">
                  <a:pos x="T2" y="T3"/>
                </a:cxn>
                <a:cxn ang="0">
                  <a:pos x="T4" y="T5"/>
                </a:cxn>
                <a:cxn ang="0">
                  <a:pos x="T6" y="T7"/>
                </a:cxn>
              </a:cxnLst>
              <a:rect l="0" t="0" r="r" b="b"/>
              <a:pathLst>
                <a:path w="672" h="384">
                  <a:moveTo>
                    <a:pt x="0" y="0"/>
                  </a:moveTo>
                  <a:lnTo>
                    <a:pt x="672" y="0"/>
                  </a:lnTo>
                  <a:lnTo>
                    <a:pt x="672" y="384"/>
                  </a:lnTo>
                  <a:lnTo>
                    <a:pt x="0" y="384"/>
                  </a:ln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1" name="Line 21"/>
            <p:cNvSpPr>
              <a:spLocks noChangeShapeType="1"/>
            </p:cNvSpPr>
            <p:nvPr/>
          </p:nvSpPr>
          <p:spPr bwMode="auto">
            <a:xfrm>
              <a:off x="3888" y="2928"/>
              <a:ext cx="0" cy="384"/>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 name="Line 22"/>
            <p:cNvSpPr>
              <a:spLocks noChangeShapeType="1"/>
            </p:cNvSpPr>
            <p:nvPr/>
          </p:nvSpPr>
          <p:spPr bwMode="auto">
            <a:xfrm>
              <a:off x="3696" y="2928"/>
              <a:ext cx="0" cy="384"/>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3" name="Line 23"/>
          <p:cNvSpPr>
            <a:spLocks noChangeShapeType="1"/>
          </p:cNvSpPr>
          <p:nvPr/>
        </p:nvSpPr>
        <p:spPr bwMode="auto">
          <a:xfrm>
            <a:off x="7162800" y="3149024"/>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4" name="Rectangle 27"/>
          <p:cNvSpPr>
            <a:spLocks noChangeArrowheads="1"/>
          </p:cNvSpPr>
          <p:nvPr/>
        </p:nvSpPr>
        <p:spPr bwMode="auto">
          <a:xfrm>
            <a:off x="8686800" y="2815649"/>
            <a:ext cx="457200" cy="6858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 name="Freeform 28"/>
          <p:cNvSpPr>
            <a:spLocks/>
          </p:cNvSpPr>
          <p:nvPr/>
        </p:nvSpPr>
        <p:spPr bwMode="auto">
          <a:xfrm>
            <a:off x="8686800" y="3301424"/>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6" name="Text Box 29"/>
          <p:cNvSpPr txBox="1">
            <a:spLocks noChangeArrowheads="1"/>
          </p:cNvSpPr>
          <p:nvPr/>
        </p:nvSpPr>
        <p:spPr bwMode="auto">
          <a:xfrm>
            <a:off x="8659814" y="2920424"/>
            <a:ext cx="4988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27" name="Line 30"/>
          <p:cNvSpPr>
            <a:spLocks noChangeShapeType="1"/>
          </p:cNvSpPr>
          <p:nvPr/>
        </p:nvSpPr>
        <p:spPr bwMode="auto">
          <a:xfrm>
            <a:off x="8229600" y="3149024"/>
            <a:ext cx="457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8" name="Line 31"/>
          <p:cNvSpPr>
            <a:spLocks noChangeShapeType="1"/>
          </p:cNvSpPr>
          <p:nvPr/>
        </p:nvSpPr>
        <p:spPr bwMode="auto">
          <a:xfrm>
            <a:off x="9144000" y="3149024"/>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9" name="Freeform 33"/>
          <p:cNvSpPr>
            <a:spLocks/>
          </p:cNvSpPr>
          <p:nvPr/>
        </p:nvSpPr>
        <p:spPr bwMode="auto">
          <a:xfrm>
            <a:off x="8382000" y="3377624"/>
            <a:ext cx="685800" cy="533400"/>
          </a:xfrm>
          <a:custGeom>
            <a:avLst/>
            <a:gdLst>
              <a:gd name="T0" fmla="*/ 192 w 432"/>
              <a:gd name="T1" fmla="*/ 0 h 336"/>
              <a:gd name="T2" fmla="*/ 0 w 432"/>
              <a:gd name="T3" fmla="*/ 0 h 336"/>
              <a:gd name="T4" fmla="*/ 0 w 432"/>
              <a:gd name="T5" fmla="*/ 336 h 336"/>
              <a:gd name="T6" fmla="*/ 432 w 432"/>
              <a:gd name="T7" fmla="*/ 335 h 336"/>
            </a:gdLst>
            <a:ahLst/>
            <a:cxnLst>
              <a:cxn ang="0">
                <a:pos x="T0" y="T1"/>
              </a:cxn>
              <a:cxn ang="0">
                <a:pos x="T2" y="T3"/>
              </a:cxn>
              <a:cxn ang="0">
                <a:pos x="T4" y="T5"/>
              </a:cxn>
              <a:cxn ang="0">
                <a:pos x="T6" y="T7"/>
              </a:cxn>
            </a:cxnLst>
            <a:rect l="0" t="0" r="r" b="b"/>
            <a:pathLst>
              <a:path w="432" h="336">
                <a:moveTo>
                  <a:pt x="192" y="0"/>
                </a:moveTo>
                <a:lnTo>
                  <a:pt x="0" y="0"/>
                </a:lnTo>
                <a:lnTo>
                  <a:pt x="0" y="336"/>
                </a:lnTo>
                <a:lnTo>
                  <a:pt x="432" y="335"/>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0" name="Rectangle 35"/>
          <p:cNvSpPr>
            <a:spLocks noChangeArrowheads="1"/>
          </p:cNvSpPr>
          <p:nvPr/>
        </p:nvSpPr>
        <p:spPr bwMode="auto">
          <a:xfrm>
            <a:off x="5715000" y="3987224"/>
            <a:ext cx="1371600" cy="4572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a:latin typeface="+mj-lt"/>
              </a:rPr>
              <a:t>Clock Recovery</a:t>
            </a:r>
          </a:p>
          <a:p>
            <a:pPr algn="ctr"/>
            <a:r>
              <a:rPr lang="en-US" sz="1400">
                <a:latin typeface="+mj-lt"/>
              </a:rPr>
              <a:t>Unit</a:t>
            </a:r>
          </a:p>
        </p:txBody>
      </p:sp>
      <p:sp>
        <p:nvSpPr>
          <p:cNvPr id="31" name="Line 36"/>
          <p:cNvSpPr>
            <a:spLocks noChangeShapeType="1"/>
          </p:cNvSpPr>
          <p:nvPr/>
        </p:nvSpPr>
        <p:spPr bwMode="auto">
          <a:xfrm>
            <a:off x="6019800" y="3149024"/>
            <a:ext cx="0" cy="838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 name="Freeform 38"/>
          <p:cNvSpPr>
            <a:spLocks/>
          </p:cNvSpPr>
          <p:nvPr/>
        </p:nvSpPr>
        <p:spPr bwMode="auto">
          <a:xfrm>
            <a:off x="6477000" y="3483988"/>
            <a:ext cx="990600" cy="427037"/>
          </a:xfrm>
          <a:custGeom>
            <a:avLst/>
            <a:gdLst>
              <a:gd name="T0" fmla="*/ 0 w 864"/>
              <a:gd name="T1" fmla="*/ 96 h 96"/>
              <a:gd name="T2" fmla="*/ 864 w 864"/>
              <a:gd name="T3" fmla="*/ 96 h 96"/>
              <a:gd name="T4" fmla="*/ 864 w 864"/>
              <a:gd name="T5" fmla="*/ 0 h 96"/>
            </a:gdLst>
            <a:ahLst/>
            <a:cxnLst>
              <a:cxn ang="0">
                <a:pos x="T0" y="T1"/>
              </a:cxn>
              <a:cxn ang="0">
                <a:pos x="T2" y="T3"/>
              </a:cxn>
              <a:cxn ang="0">
                <a:pos x="T4" y="T5"/>
              </a:cxn>
            </a:cxnLst>
            <a:rect l="0" t="0" r="r" b="b"/>
            <a:pathLst>
              <a:path w="864" h="96">
                <a:moveTo>
                  <a:pt x="0" y="96"/>
                </a:moveTo>
                <a:lnTo>
                  <a:pt x="864" y="96"/>
                </a:lnTo>
                <a:lnTo>
                  <a:pt x="864" y="0"/>
                </a:lnTo>
              </a:path>
            </a:pathLst>
          </a:custGeom>
          <a:noFill/>
          <a:ln w="9525">
            <a:solidFill>
              <a:schemeClr val="tx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4" name="Oval 44"/>
          <p:cNvSpPr>
            <a:spLocks noChangeArrowheads="1"/>
          </p:cNvSpPr>
          <p:nvPr/>
        </p:nvSpPr>
        <p:spPr bwMode="auto">
          <a:xfrm>
            <a:off x="5978525" y="3107749"/>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5" name="Oval 45"/>
          <p:cNvSpPr>
            <a:spLocks noChangeArrowheads="1"/>
          </p:cNvSpPr>
          <p:nvPr/>
        </p:nvSpPr>
        <p:spPr bwMode="auto">
          <a:xfrm>
            <a:off x="6440488" y="3868162"/>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6" name="Freeform 47"/>
          <p:cNvSpPr>
            <a:spLocks/>
          </p:cNvSpPr>
          <p:nvPr/>
        </p:nvSpPr>
        <p:spPr bwMode="auto">
          <a:xfrm>
            <a:off x="8153400" y="3498274"/>
            <a:ext cx="228600" cy="412750"/>
          </a:xfrm>
          <a:custGeom>
            <a:avLst/>
            <a:gdLst>
              <a:gd name="T0" fmla="*/ 144 w 144"/>
              <a:gd name="T1" fmla="*/ 240 h 240"/>
              <a:gd name="T2" fmla="*/ 0 w 144"/>
              <a:gd name="T3" fmla="*/ 240 h 240"/>
              <a:gd name="T4" fmla="*/ 0 w 144"/>
              <a:gd name="T5" fmla="*/ 0 h 240"/>
            </a:gdLst>
            <a:ahLst/>
            <a:cxnLst>
              <a:cxn ang="0">
                <a:pos x="T0" y="T1"/>
              </a:cxn>
              <a:cxn ang="0">
                <a:pos x="T2" y="T3"/>
              </a:cxn>
              <a:cxn ang="0">
                <a:pos x="T4" y="T5"/>
              </a:cxn>
            </a:cxnLst>
            <a:rect l="0" t="0" r="r" b="b"/>
            <a:pathLst>
              <a:path w="144" h="240">
                <a:moveTo>
                  <a:pt x="144" y="240"/>
                </a:moveTo>
                <a:lnTo>
                  <a:pt x="0" y="240"/>
                </a:lnTo>
                <a:lnTo>
                  <a:pt x="0" y="0"/>
                </a:lnTo>
              </a:path>
            </a:pathLst>
          </a:custGeom>
          <a:noFill/>
          <a:ln w="9525">
            <a:solidFill>
              <a:schemeClr val="tx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7" name="Oval 48"/>
          <p:cNvSpPr>
            <a:spLocks noChangeArrowheads="1"/>
          </p:cNvSpPr>
          <p:nvPr/>
        </p:nvSpPr>
        <p:spPr bwMode="auto">
          <a:xfrm>
            <a:off x="8347075" y="3866574"/>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42" name="TextBox 41"/>
          <p:cNvSpPr txBox="1"/>
          <p:nvPr/>
        </p:nvSpPr>
        <p:spPr bwMode="auto">
          <a:xfrm>
            <a:off x="9847262" y="2836288"/>
            <a:ext cx="184666" cy="461665"/>
          </a:xfrm>
          <a:prstGeom prst="rect">
            <a:avLst/>
          </a:prstGeom>
          <a:noFill/>
        </p:spPr>
        <p:txBody>
          <a:bodyPr wrap="none">
            <a:spAutoFit/>
          </a:bodyPr>
          <a:lstStyle/>
          <a:p>
            <a:pPr>
              <a:defRPr/>
            </a:pPr>
            <a:endParaRPr lang="en-US" sz="2400" dirty="0">
              <a:solidFill>
                <a:schemeClr val="bg1"/>
              </a:solidFill>
              <a:latin typeface="+mj-lt"/>
            </a:endParaRPr>
          </a:p>
        </p:txBody>
      </p:sp>
      <p:pic>
        <p:nvPicPr>
          <p:cNvPr id="43"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2844224"/>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Text Box 41"/>
          <p:cNvSpPr txBox="1">
            <a:spLocks noChangeArrowheads="1"/>
          </p:cNvSpPr>
          <p:nvPr/>
        </p:nvSpPr>
        <p:spPr bwMode="auto">
          <a:xfrm>
            <a:off x="8993187" y="3606225"/>
            <a:ext cx="1281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mj-lt"/>
              </a:rPr>
              <a:t>10MHz clock </a:t>
            </a:r>
          </a:p>
          <a:p>
            <a:r>
              <a:rPr lang="en-US" sz="1600">
                <a:latin typeface="+mj-lt"/>
              </a:rPr>
              <a:t>+/- 100ppm</a:t>
            </a:r>
          </a:p>
        </p:txBody>
      </p:sp>
      <p:cxnSp>
        <p:nvCxnSpPr>
          <p:cNvPr id="3" name="Straight Connector 2"/>
          <p:cNvCxnSpPr/>
          <p:nvPr/>
        </p:nvCxnSpPr>
        <p:spPr bwMode="auto">
          <a:xfrm>
            <a:off x="7772400" y="2234624"/>
            <a:ext cx="0" cy="2362200"/>
          </a:xfrm>
          <a:prstGeom prst="line">
            <a:avLst/>
          </a:prstGeom>
          <a:solidFill>
            <a:schemeClr val="accent1"/>
          </a:solidFill>
          <a:ln w="9525" cap="flat" cmpd="sng" algn="ctr">
            <a:solidFill>
              <a:schemeClr val="tx1"/>
            </a:solidFill>
            <a:prstDash val="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5556078" y="2057400"/>
            <a:ext cx="1689886" cy="369332"/>
          </a:xfrm>
          <a:prstGeom prst="rect">
            <a:avLst/>
          </a:prstGeom>
          <a:noFill/>
        </p:spPr>
        <p:txBody>
          <a:bodyPr wrap="none" rtlCol="0">
            <a:spAutoFit/>
          </a:bodyPr>
          <a:lstStyle/>
          <a:p>
            <a:r>
              <a:rPr lang="en-US" dirty="0">
                <a:latin typeface="+mj-lt"/>
              </a:rPr>
              <a:t>TX clock domain</a:t>
            </a:r>
          </a:p>
        </p:txBody>
      </p:sp>
      <p:sp>
        <p:nvSpPr>
          <p:cNvPr id="48" name="TextBox 47"/>
          <p:cNvSpPr txBox="1"/>
          <p:nvPr/>
        </p:nvSpPr>
        <p:spPr>
          <a:xfrm>
            <a:off x="7848601" y="2057400"/>
            <a:ext cx="1701107" cy="369332"/>
          </a:xfrm>
          <a:prstGeom prst="rect">
            <a:avLst/>
          </a:prstGeom>
          <a:noFill/>
        </p:spPr>
        <p:txBody>
          <a:bodyPr wrap="none" rtlCol="0">
            <a:spAutoFit/>
          </a:bodyPr>
          <a:lstStyle/>
          <a:p>
            <a:r>
              <a:rPr lang="en-US" dirty="0">
                <a:latin typeface="+mj-lt"/>
              </a:rPr>
              <a:t>RX clock domain</a:t>
            </a:r>
          </a:p>
        </p:txBody>
      </p:sp>
      <p:grpSp>
        <p:nvGrpSpPr>
          <p:cNvPr id="51" name="Group 1"/>
          <p:cNvGrpSpPr>
            <a:grpSpLocks/>
          </p:cNvGrpSpPr>
          <p:nvPr/>
        </p:nvGrpSpPr>
        <p:grpSpPr bwMode="auto">
          <a:xfrm>
            <a:off x="1981200" y="2691824"/>
            <a:ext cx="1143000" cy="1130300"/>
            <a:chOff x="457200" y="1828800"/>
            <a:chExt cx="1143000" cy="1130300"/>
          </a:xfrm>
        </p:grpSpPr>
        <p:pic>
          <p:nvPicPr>
            <p:cNvPr id="52" name="Picture 45"/>
            <p:cNvPicPr>
              <a:picLocks noChangeArrowheads="1"/>
            </p:cNvPicPr>
            <p:nvPr/>
          </p:nvPicPr>
          <p:blipFill>
            <a:blip r:embed="rId4">
              <a:alphaModFix amt="95000"/>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3" name="TextBox 52"/>
            <p:cNvSpPr txBox="1"/>
            <p:nvPr/>
          </p:nvSpPr>
          <p:spPr>
            <a:xfrm>
              <a:off x="1008062" y="2049463"/>
              <a:ext cx="363538" cy="461962"/>
            </a:xfrm>
            <a:prstGeom prst="rect">
              <a:avLst/>
            </a:prstGeom>
            <a:noFill/>
          </p:spPr>
          <p:txBody>
            <a:bodyPr wrap="none">
              <a:spAutoFit/>
            </a:bodyPr>
            <a:lstStyle/>
            <a:p>
              <a:pPr>
                <a:defRPr/>
              </a:pPr>
              <a:r>
                <a:rPr lang="en-US" sz="2400" dirty="0">
                  <a:solidFill>
                    <a:schemeClr val="bg1"/>
                  </a:solidFill>
                  <a:latin typeface="+mj-lt"/>
                </a:rPr>
                <a:t>A</a:t>
              </a:r>
            </a:p>
          </p:txBody>
        </p:sp>
      </p:grpSp>
      <p:sp>
        <p:nvSpPr>
          <p:cNvPr id="7" name="TextBox 6"/>
          <p:cNvSpPr txBox="1"/>
          <p:nvPr/>
        </p:nvSpPr>
        <p:spPr>
          <a:xfrm>
            <a:off x="4480176" y="2844225"/>
            <a:ext cx="914225" cy="584775"/>
          </a:xfrm>
          <a:prstGeom prst="rect">
            <a:avLst/>
          </a:prstGeom>
          <a:noFill/>
        </p:spPr>
        <p:txBody>
          <a:bodyPr wrap="none" rtlCol="0">
            <a:spAutoFit/>
          </a:bodyPr>
          <a:lstStyle/>
          <a:p>
            <a:pPr algn="ctr"/>
            <a:r>
              <a:rPr lang="en-US" sz="1600" dirty="0">
                <a:latin typeface="+mj-lt"/>
              </a:rPr>
              <a:t>network </a:t>
            </a:r>
          </a:p>
          <a:p>
            <a:pPr algn="ctr"/>
            <a:r>
              <a:rPr lang="en-US" sz="1600" dirty="0">
                <a:latin typeface="+mj-lt"/>
              </a:rPr>
              <a:t>link</a:t>
            </a:r>
          </a:p>
        </p:txBody>
      </p:sp>
      <p:sp>
        <p:nvSpPr>
          <p:cNvPr id="2" name="Arc 1">
            <a:extLst>
              <a:ext uri="{FF2B5EF4-FFF2-40B4-BE49-F238E27FC236}">
                <a16:creationId xmlns:a16="http://schemas.microsoft.com/office/drawing/2014/main" id="{A8D62169-0778-C54D-8EDE-E5857AF8BFA9}"/>
              </a:ext>
            </a:extLst>
          </p:cNvPr>
          <p:cNvSpPr/>
          <p:nvPr/>
        </p:nvSpPr>
        <p:spPr>
          <a:xfrm>
            <a:off x="2922587" y="1082040"/>
            <a:ext cx="4849814" cy="3362384"/>
          </a:xfrm>
          <a:prstGeom prst="arc">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236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p>
            <a:fld id="{83FB0D3B-A39A-6148-95E6-2B2BF7E1C20B}" type="slidenum">
              <a:rPr lang="en-US"/>
              <a:pPr/>
              <a:t>35</a:t>
            </a:fld>
            <a:endParaRPr lang="en-US"/>
          </a:p>
        </p:txBody>
      </p:sp>
      <p:sp>
        <p:nvSpPr>
          <p:cNvPr id="50178" name="Rectangle 2"/>
          <p:cNvSpPr>
            <a:spLocks noGrp="1" noChangeArrowheads="1"/>
          </p:cNvSpPr>
          <p:nvPr>
            <p:ph type="title"/>
          </p:nvPr>
        </p:nvSpPr>
        <p:spPr/>
        <p:txBody>
          <a:bodyPr/>
          <a:lstStyle/>
          <a:p>
            <a:r>
              <a:rPr lang="en-US"/>
              <a:t>Sizing an elasticity buffer</a:t>
            </a:r>
          </a:p>
        </p:txBody>
      </p:sp>
      <p:sp>
        <p:nvSpPr>
          <p:cNvPr id="50179" name="Freeform 3"/>
          <p:cNvSpPr>
            <a:spLocks/>
          </p:cNvSpPr>
          <p:nvPr/>
        </p:nvSpPr>
        <p:spPr bwMode="auto">
          <a:xfrm>
            <a:off x="2819400" y="2057400"/>
            <a:ext cx="6324600" cy="3657600"/>
          </a:xfrm>
          <a:custGeom>
            <a:avLst/>
            <a:gdLst>
              <a:gd name="T0" fmla="*/ 0 w 3984"/>
              <a:gd name="T1" fmla="*/ 0 h 2304"/>
              <a:gd name="T2" fmla="*/ 0 w 3984"/>
              <a:gd name="T3" fmla="*/ 2304 h 2304"/>
              <a:gd name="T4" fmla="*/ 3984 w 3984"/>
              <a:gd name="T5" fmla="*/ 2304 h 2304"/>
            </a:gdLst>
            <a:ahLst/>
            <a:cxnLst>
              <a:cxn ang="0">
                <a:pos x="T0" y="T1"/>
              </a:cxn>
              <a:cxn ang="0">
                <a:pos x="T2" y="T3"/>
              </a:cxn>
              <a:cxn ang="0">
                <a:pos x="T4" y="T5"/>
              </a:cxn>
            </a:cxnLst>
            <a:rect l="0" t="0" r="r" b="b"/>
            <a:pathLst>
              <a:path w="3984" h="2304">
                <a:moveTo>
                  <a:pt x="0" y="0"/>
                </a:moveTo>
                <a:lnTo>
                  <a:pt x="0" y="2304"/>
                </a:lnTo>
                <a:lnTo>
                  <a:pt x="3984" y="2304"/>
                </a:lnTo>
              </a:path>
            </a:pathLst>
          </a:custGeom>
          <a:noFill/>
          <a:ln w="38100" cmpd="sng">
            <a:solidFill>
              <a:schemeClr val="tx1"/>
            </a:solidFill>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0" name="Line 4"/>
          <p:cNvSpPr>
            <a:spLocks noChangeShapeType="1"/>
          </p:cNvSpPr>
          <p:nvPr/>
        </p:nvSpPr>
        <p:spPr bwMode="auto">
          <a:xfrm flipV="1">
            <a:off x="2819400" y="2362200"/>
            <a:ext cx="4038600" cy="3352800"/>
          </a:xfrm>
          <a:prstGeom prst="line">
            <a:avLst/>
          </a:prstGeom>
          <a:noFill/>
          <a:ln w="19050">
            <a:solidFill>
              <a:srgbClr val="0000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2" name="Line 6"/>
          <p:cNvSpPr>
            <a:spLocks noChangeShapeType="1"/>
          </p:cNvSpPr>
          <p:nvPr/>
        </p:nvSpPr>
        <p:spPr bwMode="auto">
          <a:xfrm flipV="1">
            <a:off x="3505200" y="3048000"/>
            <a:ext cx="5181600" cy="2667000"/>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3" name="Text Box 7"/>
          <p:cNvSpPr txBox="1">
            <a:spLocks noChangeArrowheads="1"/>
          </p:cNvSpPr>
          <p:nvPr/>
        </p:nvSpPr>
        <p:spPr bwMode="auto">
          <a:xfrm>
            <a:off x="7756526" y="5638800"/>
            <a:ext cx="60785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mj-lt"/>
              </a:rPr>
              <a:t>time</a:t>
            </a:r>
          </a:p>
        </p:txBody>
      </p:sp>
      <p:sp>
        <p:nvSpPr>
          <p:cNvPr id="50184" name="Text Box 8"/>
          <p:cNvSpPr txBox="1">
            <a:spLocks noChangeArrowheads="1"/>
          </p:cNvSpPr>
          <p:nvPr/>
        </p:nvSpPr>
        <p:spPr bwMode="auto">
          <a:xfrm rot="-5400000">
            <a:off x="1705564" y="3473728"/>
            <a:ext cx="161807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j-lt"/>
              </a:rPr>
              <a:t>Cumulative bits</a:t>
            </a:r>
          </a:p>
        </p:txBody>
      </p:sp>
      <p:sp>
        <p:nvSpPr>
          <p:cNvPr id="50187" name="Line 11"/>
          <p:cNvSpPr>
            <a:spLocks noChangeShapeType="1"/>
          </p:cNvSpPr>
          <p:nvPr/>
        </p:nvSpPr>
        <p:spPr bwMode="auto">
          <a:xfrm>
            <a:off x="6324600" y="2819400"/>
            <a:ext cx="0" cy="144780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8" name="Text Box 12"/>
          <p:cNvSpPr txBox="1">
            <a:spLocks noChangeArrowheads="1"/>
          </p:cNvSpPr>
          <p:nvPr/>
        </p:nvSpPr>
        <p:spPr bwMode="auto">
          <a:xfrm>
            <a:off x="6277320" y="3200400"/>
            <a:ext cx="30809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99"/>
                </a:solidFill>
                <a:latin typeface="+mj-lt"/>
              </a:rPr>
              <a:t>B</a:t>
            </a:r>
          </a:p>
        </p:txBody>
      </p:sp>
      <p:sp>
        <p:nvSpPr>
          <p:cNvPr id="50189" name="Text Box 13"/>
          <p:cNvSpPr txBox="1">
            <a:spLocks noChangeArrowheads="1"/>
          </p:cNvSpPr>
          <p:nvPr/>
        </p:nvSpPr>
        <p:spPr bwMode="auto">
          <a:xfrm rot="-2439825">
            <a:off x="5024027" y="2698721"/>
            <a:ext cx="188359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latin typeface="+mj-lt"/>
              </a:rPr>
              <a:t>Transmitted bits</a:t>
            </a:r>
          </a:p>
        </p:txBody>
      </p:sp>
      <p:sp>
        <p:nvSpPr>
          <p:cNvPr id="50190" name="Text Box 14"/>
          <p:cNvSpPr txBox="1">
            <a:spLocks noChangeArrowheads="1"/>
          </p:cNvSpPr>
          <p:nvPr/>
        </p:nvSpPr>
        <p:spPr bwMode="auto">
          <a:xfrm rot="19999491">
            <a:off x="4601171" y="4368035"/>
            <a:ext cx="1562497"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latin typeface="+mj-lt"/>
              </a:rPr>
              <a:t>Received bits</a:t>
            </a:r>
          </a:p>
        </p:txBody>
      </p:sp>
      <p:sp>
        <p:nvSpPr>
          <p:cNvPr id="2" name="TextBox 1"/>
          <p:cNvSpPr txBox="1"/>
          <p:nvPr/>
        </p:nvSpPr>
        <p:spPr>
          <a:xfrm>
            <a:off x="6324601" y="4419600"/>
            <a:ext cx="885179" cy="369332"/>
          </a:xfrm>
          <a:prstGeom prst="rect">
            <a:avLst/>
          </a:prstGeom>
          <a:noFill/>
        </p:spPr>
        <p:txBody>
          <a:bodyPr wrap="none" rtlCol="0">
            <a:spAutoFit/>
          </a:bodyPr>
          <a:lstStyle/>
          <a:p>
            <a:r>
              <a:rPr lang="en-US" dirty="0" err="1">
                <a:latin typeface="+mj-lt"/>
              </a:rPr>
              <a:t>R</a:t>
            </a:r>
            <a:r>
              <a:rPr lang="en-US" baseline="-25000" dirty="0" err="1">
                <a:latin typeface="+mj-lt"/>
              </a:rPr>
              <a:t>tx</a:t>
            </a:r>
            <a:r>
              <a:rPr lang="en-US" dirty="0">
                <a:latin typeface="+mj-lt"/>
              </a:rPr>
              <a:t> &gt; </a:t>
            </a:r>
            <a:r>
              <a:rPr lang="en-US" dirty="0" err="1">
                <a:latin typeface="+mj-lt"/>
              </a:rPr>
              <a:t>R</a:t>
            </a:r>
            <a:r>
              <a:rPr lang="en-US" baseline="-25000" dirty="0" err="1">
                <a:latin typeface="+mj-lt"/>
              </a:rPr>
              <a:t>rx</a:t>
            </a:r>
            <a:endParaRPr lang="en-US" baseline="-25000" dirty="0">
              <a:latin typeface="+mj-lt"/>
            </a:endParaRPr>
          </a:p>
        </p:txBody>
      </p:sp>
      <p:grpSp>
        <p:nvGrpSpPr>
          <p:cNvPr id="3" name="Group 2"/>
          <p:cNvGrpSpPr/>
          <p:nvPr/>
        </p:nvGrpSpPr>
        <p:grpSpPr>
          <a:xfrm>
            <a:off x="3505200" y="2057400"/>
            <a:ext cx="2286000" cy="3657600"/>
            <a:chOff x="1981200" y="2057400"/>
            <a:chExt cx="2286000" cy="3657600"/>
          </a:xfrm>
        </p:grpSpPr>
        <p:sp>
          <p:nvSpPr>
            <p:cNvPr id="50181" name="Line 5"/>
            <p:cNvSpPr>
              <a:spLocks noChangeShapeType="1"/>
            </p:cNvSpPr>
            <p:nvPr/>
          </p:nvSpPr>
          <p:spPr bwMode="auto">
            <a:xfrm flipV="1">
              <a:off x="1981200" y="2057400"/>
              <a:ext cx="2286000" cy="3657600"/>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 name="TextBox 19"/>
            <p:cNvSpPr txBox="1"/>
            <p:nvPr/>
          </p:nvSpPr>
          <p:spPr>
            <a:xfrm>
              <a:off x="2667000" y="2286000"/>
              <a:ext cx="885179" cy="369332"/>
            </a:xfrm>
            <a:prstGeom prst="rect">
              <a:avLst/>
            </a:prstGeom>
            <a:noFill/>
          </p:spPr>
          <p:txBody>
            <a:bodyPr wrap="none" rtlCol="0">
              <a:spAutoFit/>
            </a:bodyPr>
            <a:lstStyle/>
            <a:p>
              <a:r>
                <a:rPr lang="en-US" dirty="0" err="1">
                  <a:latin typeface="+mj-lt"/>
                </a:rPr>
                <a:t>R</a:t>
              </a:r>
              <a:r>
                <a:rPr lang="en-US" baseline="-25000" dirty="0" err="1">
                  <a:latin typeface="+mj-lt"/>
                </a:rPr>
                <a:t>rx</a:t>
              </a:r>
              <a:r>
                <a:rPr lang="en-US" dirty="0">
                  <a:latin typeface="+mj-lt"/>
                </a:rPr>
                <a:t> &gt; </a:t>
              </a:r>
              <a:r>
                <a:rPr lang="en-US" dirty="0" err="1">
                  <a:latin typeface="+mj-lt"/>
                </a:rPr>
                <a:t>R</a:t>
              </a:r>
              <a:r>
                <a:rPr lang="en-US" baseline="-25000" dirty="0" err="1">
                  <a:latin typeface="+mj-lt"/>
                </a:rPr>
                <a:t>tx</a:t>
              </a:r>
              <a:endParaRPr lang="en-US" baseline="-25000" dirty="0">
                <a:latin typeface="+mj-lt"/>
              </a:endParaRPr>
            </a:p>
          </p:txBody>
        </p:sp>
      </p:grpSp>
    </p:spTree>
    <p:extLst>
      <p:ext uri="{BB962C8B-B14F-4D97-AF65-F5344CB8AC3E}">
        <p14:creationId xmlns:p14="http://schemas.microsoft.com/office/powerpoint/2010/main" val="41197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2"/>
          </p:nvPr>
        </p:nvSpPr>
        <p:spPr/>
        <p:txBody>
          <a:bodyPr/>
          <a:lstStyle/>
          <a:p>
            <a:fld id="{5884FA82-0605-0C45-BA77-2E39ED2AA170}" type="slidenum">
              <a:rPr lang="en-US"/>
              <a:pPr/>
              <a:t>36</a:t>
            </a:fld>
            <a:endParaRPr lang="en-US"/>
          </a:p>
        </p:txBody>
      </p:sp>
      <p:sp>
        <p:nvSpPr>
          <p:cNvPr id="51202" name="Rectangle 2"/>
          <p:cNvSpPr>
            <a:spLocks noGrp="1" noChangeArrowheads="1"/>
          </p:cNvSpPr>
          <p:nvPr>
            <p:ph type="title"/>
          </p:nvPr>
        </p:nvSpPr>
        <p:spPr/>
        <p:txBody>
          <a:bodyPr/>
          <a:lstStyle/>
          <a:p>
            <a:r>
              <a:rPr lang="en-US"/>
              <a:t>Sizing an elasticity buffer</a:t>
            </a:r>
          </a:p>
        </p:txBody>
      </p:sp>
      <p:grpSp>
        <p:nvGrpSpPr>
          <p:cNvPr id="51203" name="Group 3"/>
          <p:cNvGrpSpPr>
            <a:grpSpLocks/>
          </p:cNvGrpSpPr>
          <p:nvPr/>
        </p:nvGrpSpPr>
        <p:grpSpPr bwMode="auto">
          <a:xfrm>
            <a:off x="5334000" y="2346325"/>
            <a:ext cx="838200" cy="609600"/>
            <a:chOff x="3360" y="2928"/>
            <a:chExt cx="672" cy="384"/>
          </a:xfrm>
        </p:grpSpPr>
        <p:sp>
          <p:nvSpPr>
            <p:cNvPr id="51204" name="Freeform 4"/>
            <p:cNvSpPr>
              <a:spLocks/>
            </p:cNvSpPr>
            <p:nvPr/>
          </p:nvSpPr>
          <p:spPr bwMode="auto">
            <a:xfrm>
              <a:off x="3360" y="2928"/>
              <a:ext cx="672" cy="384"/>
            </a:xfrm>
            <a:custGeom>
              <a:avLst/>
              <a:gdLst>
                <a:gd name="T0" fmla="*/ 0 w 672"/>
                <a:gd name="T1" fmla="*/ 0 h 384"/>
                <a:gd name="T2" fmla="*/ 672 w 672"/>
                <a:gd name="T3" fmla="*/ 0 h 384"/>
                <a:gd name="T4" fmla="*/ 672 w 672"/>
                <a:gd name="T5" fmla="*/ 384 h 384"/>
                <a:gd name="T6" fmla="*/ 0 w 672"/>
                <a:gd name="T7" fmla="*/ 384 h 384"/>
              </a:gdLst>
              <a:ahLst/>
              <a:cxnLst>
                <a:cxn ang="0">
                  <a:pos x="T0" y="T1"/>
                </a:cxn>
                <a:cxn ang="0">
                  <a:pos x="T2" y="T3"/>
                </a:cxn>
                <a:cxn ang="0">
                  <a:pos x="T4" y="T5"/>
                </a:cxn>
                <a:cxn ang="0">
                  <a:pos x="T6" y="T7"/>
                </a:cxn>
              </a:cxnLst>
              <a:rect l="0" t="0" r="r" b="b"/>
              <a:pathLst>
                <a:path w="672" h="384">
                  <a:moveTo>
                    <a:pt x="0" y="0"/>
                  </a:moveTo>
                  <a:lnTo>
                    <a:pt x="672" y="0"/>
                  </a:lnTo>
                  <a:lnTo>
                    <a:pt x="672" y="384"/>
                  </a:lnTo>
                  <a:lnTo>
                    <a:pt x="0" y="384"/>
                  </a:ln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5" name="Line 5"/>
            <p:cNvSpPr>
              <a:spLocks noChangeShapeType="1"/>
            </p:cNvSpPr>
            <p:nvPr/>
          </p:nvSpPr>
          <p:spPr bwMode="auto">
            <a:xfrm>
              <a:off x="3888" y="2928"/>
              <a:ext cx="0" cy="384"/>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6" name="Line 6"/>
            <p:cNvSpPr>
              <a:spLocks noChangeShapeType="1"/>
            </p:cNvSpPr>
            <p:nvPr/>
          </p:nvSpPr>
          <p:spPr bwMode="auto">
            <a:xfrm>
              <a:off x="3696" y="2928"/>
              <a:ext cx="0" cy="384"/>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1207" name="Line 7"/>
          <p:cNvSpPr>
            <a:spLocks noChangeShapeType="1"/>
          </p:cNvSpPr>
          <p:nvPr/>
        </p:nvSpPr>
        <p:spPr bwMode="auto">
          <a:xfrm>
            <a:off x="4495800" y="2590801"/>
            <a:ext cx="9906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8" name="Line 8"/>
          <p:cNvSpPr>
            <a:spLocks noChangeShapeType="1"/>
          </p:cNvSpPr>
          <p:nvPr/>
        </p:nvSpPr>
        <p:spPr bwMode="auto">
          <a:xfrm>
            <a:off x="6172200" y="2590801"/>
            <a:ext cx="9144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9" name="Line 9"/>
          <p:cNvSpPr>
            <a:spLocks noChangeShapeType="1"/>
          </p:cNvSpPr>
          <p:nvPr/>
        </p:nvSpPr>
        <p:spPr bwMode="auto">
          <a:xfrm>
            <a:off x="5334000" y="2087563"/>
            <a:ext cx="838200"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0" name="Text Box 10"/>
          <p:cNvSpPr txBox="1">
            <a:spLocks noChangeArrowheads="1"/>
          </p:cNvSpPr>
          <p:nvPr/>
        </p:nvSpPr>
        <p:spPr bwMode="auto">
          <a:xfrm>
            <a:off x="5562600" y="1676400"/>
            <a:ext cx="30809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99"/>
                </a:solidFill>
                <a:latin typeface="+mj-lt"/>
              </a:rPr>
              <a:t>B</a:t>
            </a:r>
          </a:p>
        </p:txBody>
      </p:sp>
      <p:sp>
        <p:nvSpPr>
          <p:cNvPr id="51211" name="Text Box 11"/>
          <p:cNvSpPr txBox="1">
            <a:spLocks noChangeArrowheads="1"/>
          </p:cNvSpPr>
          <p:nvPr/>
        </p:nvSpPr>
        <p:spPr bwMode="auto">
          <a:xfrm>
            <a:off x="2422526" y="3475038"/>
            <a:ext cx="481647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51212" name="Text Box 12"/>
          <p:cNvSpPr txBox="1">
            <a:spLocks noChangeArrowheads="1"/>
          </p:cNvSpPr>
          <p:nvPr/>
        </p:nvSpPr>
        <p:spPr bwMode="auto">
          <a:xfrm>
            <a:off x="1933432" y="3429000"/>
            <a:ext cx="8353569"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indent="-342900">
              <a:buFontTx/>
              <a:buAutoNum type="arabicPeriod"/>
            </a:pPr>
            <a:r>
              <a:rPr lang="en-US" dirty="0">
                <a:latin typeface="+mj-lt"/>
              </a:rPr>
              <a:t>Hold buffer nominally at B/2. </a:t>
            </a:r>
          </a:p>
          <a:p>
            <a:pPr marL="631825" lvl="1" indent="-234950">
              <a:buFont typeface="Lucida Grande"/>
              <a:buChar char="-"/>
            </a:pPr>
            <a:r>
              <a:rPr lang="en-US" dirty="0">
                <a:latin typeface="+mj-lt"/>
              </a:rPr>
              <a:t>At start of new packet, allow buffer to fill to B/2.</a:t>
            </a:r>
          </a:p>
          <a:p>
            <a:pPr marL="631825" lvl="1" indent="-234950">
              <a:buFont typeface="Lucida Grande"/>
              <a:buChar char="-"/>
            </a:pPr>
            <a:r>
              <a:rPr lang="en-US" dirty="0">
                <a:latin typeface="+mj-lt"/>
              </a:rPr>
              <a:t>Or, make sure buffer drains to B/2 before new packet.</a:t>
            </a:r>
          </a:p>
          <a:p>
            <a:pPr marL="342900" indent="-342900">
              <a:buFontTx/>
              <a:buAutoNum type="arabicPeriod"/>
            </a:pPr>
            <a:r>
              <a:rPr lang="en-US" dirty="0">
                <a:latin typeface="+mj-lt"/>
              </a:rPr>
              <a:t>Size buffer so that it does not overflow or underflow </a:t>
            </a:r>
            <a:br>
              <a:rPr lang="en-US" dirty="0">
                <a:latin typeface="+mj-lt"/>
              </a:rPr>
            </a:br>
            <a:r>
              <a:rPr lang="en-US" dirty="0">
                <a:latin typeface="+mj-lt"/>
              </a:rPr>
              <a:t>before packet completes.</a:t>
            </a:r>
          </a:p>
          <a:p>
            <a:pPr marL="342900" indent="-342900">
              <a:buFontTx/>
              <a:buAutoNum type="arabicPeriod"/>
            </a:pPr>
            <a:r>
              <a:rPr lang="en-US" dirty="0">
                <a:latin typeface="+mj-lt"/>
              </a:rPr>
              <a:t>(</a:t>
            </a:r>
            <a:r>
              <a:rPr lang="en-US" dirty="0" err="1">
                <a:latin typeface="+mj-lt"/>
              </a:rPr>
              <a:t>R</a:t>
            </a:r>
            <a:r>
              <a:rPr lang="en-US" baseline="-25000" dirty="0" err="1">
                <a:latin typeface="+mj-lt"/>
              </a:rPr>
              <a:t>tx</a:t>
            </a:r>
            <a:r>
              <a:rPr lang="en-US" baseline="-25000" dirty="0">
                <a:latin typeface="+mj-lt"/>
              </a:rPr>
              <a:t> </a:t>
            </a:r>
            <a:r>
              <a:rPr lang="en-US" dirty="0">
                <a:latin typeface="+mj-lt"/>
              </a:rPr>
              <a:t>&gt; </a:t>
            </a:r>
            <a:r>
              <a:rPr lang="en-US" dirty="0" err="1">
                <a:latin typeface="+mj-lt"/>
              </a:rPr>
              <a:t>R</a:t>
            </a:r>
            <a:r>
              <a:rPr lang="en-US" baseline="-25000" dirty="0" err="1">
                <a:latin typeface="+mj-lt"/>
              </a:rPr>
              <a:t>rx</a:t>
            </a:r>
            <a:r>
              <a:rPr lang="en-US" dirty="0">
                <a:latin typeface="+mj-lt"/>
              </a:rPr>
              <a:t>): Given inter packet gap, size B/2 for no overflow.</a:t>
            </a:r>
          </a:p>
          <a:p>
            <a:pPr marL="342900" indent="-342900">
              <a:buFontTx/>
              <a:buAutoNum type="arabicPeriod"/>
            </a:pPr>
            <a:r>
              <a:rPr lang="en-US" dirty="0">
                <a:latin typeface="+mj-lt"/>
              </a:rPr>
              <a:t>(</a:t>
            </a:r>
            <a:r>
              <a:rPr lang="en-US" dirty="0" err="1">
                <a:latin typeface="+mj-lt"/>
              </a:rPr>
              <a:t>R</a:t>
            </a:r>
            <a:r>
              <a:rPr lang="en-US" baseline="-25000" dirty="0" err="1">
                <a:latin typeface="+mj-lt"/>
              </a:rPr>
              <a:t>rx</a:t>
            </a:r>
            <a:r>
              <a:rPr lang="en-US" baseline="-25000" dirty="0">
                <a:latin typeface="+mj-lt"/>
              </a:rPr>
              <a:t> </a:t>
            </a:r>
            <a:r>
              <a:rPr lang="en-US" dirty="0">
                <a:latin typeface="+mj-lt"/>
              </a:rPr>
              <a:t>&gt; </a:t>
            </a:r>
            <a:r>
              <a:rPr lang="en-US" dirty="0" err="1">
                <a:latin typeface="+mj-lt"/>
              </a:rPr>
              <a:t>R</a:t>
            </a:r>
            <a:r>
              <a:rPr lang="en-US" baseline="-25000" dirty="0" err="1">
                <a:latin typeface="+mj-lt"/>
              </a:rPr>
              <a:t>tx</a:t>
            </a:r>
            <a:r>
              <a:rPr lang="en-US" dirty="0">
                <a:latin typeface="+mj-lt"/>
              </a:rPr>
              <a:t>): Given max length packet, pick B/2 for no underflow.</a:t>
            </a:r>
          </a:p>
        </p:txBody>
      </p:sp>
      <p:sp>
        <p:nvSpPr>
          <p:cNvPr id="2" name="TextBox 1"/>
          <p:cNvSpPr txBox="1"/>
          <p:nvPr/>
        </p:nvSpPr>
        <p:spPr>
          <a:xfrm>
            <a:off x="4343400" y="2133600"/>
            <a:ext cx="423514" cy="369332"/>
          </a:xfrm>
          <a:prstGeom prst="rect">
            <a:avLst/>
          </a:prstGeom>
          <a:noFill/>
        </p:spPr>
        <p:txBody>
          <a:bodyPr wrap="none" rtlCol="0">
            <a:spAutoFit/>
          </a:bodyPr>
          <a:lstStyle/>
          <a:p>
            <a:r>
              <a:rPr lang="en-US" dirty="0" err="1">
                <a:latin typeface="+mj-lt"/>
              </a:rPr>
              <a:t>R</a:t>
            </a:r>
            <a:r>
              <a:rPr lang="en-US" baseline="-25000" dirty="0" err="1">
                <a:latin typeface="+mj-lt"/>
              </a:rPr>
              <a:t>tx</a:t>
            </a:r>
            <a:endParaRPr lang="en-US" baseline="-25000" dirty="0">
              <a:latin typeface="+mj-lt"/>
            </a:endParaRPr>
          </a:p>
        </p:txBody>
      </p:sp>
      <p:sp>
        <p:nvSpPr>
          <p:cNvPr id="17" name="TextBox 16"/>
          <p:cNvSpPr txBox="1"/>
          <p:nvPr/>
        </p:nvSpPr>
        <p:spPr>
          <a:xfrm>
            <a:off x="6400800" y="2133600"/>
            <a:ext cx="425116" cy="369332"/>
          </a:xfrm>
          <a:prstGeom prst="rect">
            <a:avLst/>
          </a:prstGeom>
          <a:noFill/>
        </p:spPr>
        <p:txBody>
          <a:bodyPr wrap="none" rtlCol="0">
            <a:spAutoFit/>
          </a:bodyPr>
          <a:lstStyle/>
          <a:p>
            <a:r>
              <a:rPr lang="en-US" dirty="0" err="1">
                <a:latin typeface="+mj-lt"/>
              </a:rPr>
              <a:t>R</a:t>
            </a:r>
            <a:r>
              <a:rPr lang="en-US" baseline="-25000" dirty="0" err="1">
                <a:latin typeface="+mj-lt"/>
              </a:rPr>
              <a:t>rx</a:t>
            </a:r>
            <a:endParaRPr lang="en-US" baseline="-25000" dirty="0">
              <a:latin typeface="+mj-lt"/>
            </a:endParaRPr>
          </a:p>
        </p:txBody>
      </p:sp>
    </p:spTree>
    <p:extLst>
      <p:ext uri="{BB962C8B-B14F-4D97-AF65-F5344CB8AC3E}">
        <p14:creationId xmlns:p14="http://schemas.microsoft.com/office/powerpoint/2010/main" val="4254107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p:cNvSpPr>
            <a:spLocks noGrp="1"/>
          </p:cNvSpPr>
          <p:nvPr>
            <p:ph type="sldNum" sz="quarter" idx="12"/>
          </p:nvPr>
        </p:nvSpPr>
        <p:spPr/>
        <p:txBody>
          <a:bodyPr/>
          <a:lstStyle/>
          <a:p>
            <a:fld id="{F494CED8-EE00-0B4E-B1F4-21C66ADA59E4}" type="slidenum">
              <a:rPr lang="en-US"/>
              <a:pPr/>
              <a:t>37</a:t>
            </a:fld>
            <a:endParaRPr lang="en-US"/>
          </a:p>
        </p:txBody>
      </p:sp>
      <p:sp>
        <p:nvSpPr>
          <p:cNvPr id="52226" name="Rectangle 3074"/>
          <p:cNvSpPr>
            <a:spLocks noGrp="1" noChangeArrowheads="1"/>
          </p:cNvSpPr>
          <p:nvPr>
            <p:ph type="title"/>
          </p:nvPr>
        </p:nvSpPr>
        <p:spPr/>
        <p:txBody>
          <a:bodyPr/>
          <a:lstStyle/>
          <a:p>
            <a:r>
              <a:rPr lang="en-US"/>
              <a:t>Preventing overflow</a:t>
            </a:r>
          </a:p>
        </p:txBody>
      </p:sp>
      <p:sp>
        <p:nvSpPr>
          <p:cNvPr id="52227" name="Freeform 3075"/>
          <p:cNvSpPr>
            <a:spLocks/>
          </p:cNvSpPr>
          <p:nvPr/>
        </p:nvSpPr>
        <p:spPr bwMode="auto">
          <a:xfrm>
            <a:off x="2819400" y="1905000"/>
            <a:ext cx="6324600" cy="3657600"/>
          </a:xfrm>
          <a:custGeom>
            <a:avLst/>
            <a:gdLst>
              <a:gd name="T0" fmla="*/ 0 w 3984"/>
              <a:gd name="T1" fmla="*/ 0 h 2304"/>
              <a:gd name="T2" fmla="*/ 0 w 3984"/>
              <a:gd name="T3" fmla="*/ 2304 h 2304"/>
              <a:gd name="T4" fmla="*/ 3984 w 3984"/>
              <a:gd name="T5" fmla="*/ 2304 h 2304"/>
            </a:gdLst>
            <a:ahLst/>
            <a:cxnLst>
              <a:cxn ang="0">
                <a:pos x="T0" y="T1"/>
              </a:cxn>
              <a:cxn ang="0">
                <a:pos x="T2" y="T3"/>
              </a:cxn>
              <a:cxn ang="0">
                <a:pos x="T4" y="T5"/>
              </a:cxn>
            </a:cxnLst>
            <a:rect l="0" t="0" r="r" b="b"/>
            <a:pathLst>
              <a:path w="3984" h="2304">
                <a:moveTo>
                  <a:pt x="0" y="0"/>
                </a:moveTo>
                <a:lnTo>
                  <a:pt x="0" y="2304"/>
                </a:lnTo>
                <a:lnTo>
                  <a:pt x="3984" y="2304"/>
                </a:lnTo>
              </a:path>
            </a:pathLst>
          </a:custGeom>
          <a:noFill/>
          <a:ln w="38100" cmpd="sng">
            <a:solidFill>
              <a:schemeClr val="tx1"/>
            </a:solidFill>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28" name="Text Box 3076"/>
          <p:cNvSpPr txBox="1">
            <a:spLocks noChangeArrowheads="1"/>
          </p:cNvSpPr>
          <p:nvPr/>
        </p:nvSpPr>
        <p:spPr bwMode="auto">
          <a:xfrm>
            <a:off x="7756526" y="5562600"/>
            <a:ext cx="61427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time</a:t>
            </a:r>
          </a:p>
        </p:txBody>
      </p:sp>
      <p:sp>
        <p:nvSpPr>
          <p:cNvPr id="52229" name="Text Box 3077"/>
          <p:cNvSpPr txBox="1">
            <a:spLocks noChangeArrowheads="1"/>
          </p:cNvSpPr>
          <p:nvPr/>
        </p:nvSpPr>
        <p:spPr bwMode="auto">
          <a:xfrm rot="16200000">
            <a:off x="1721275" y="3010178"/>
            <a:ext cx="163903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Cumulative bits</a:t>
            </a:r>
          </a:p>
        </p:txBody>
      </p:sp>
      <p:sp>
        <p:nvSpPr>
          <p:cNvPr id="52230" name="Line 3078"/>
          <p:cNvSpPr>
            <a:spLocks noChangeShapeType="1"/>
          </p:cNvSpPr>
          <p:nvPr/>
        </p:nvSpPr>
        <p:spPr bwMode="auto">
          <a:xfrm>
            <a:off x="4343400" y="3962400"/>
            <a:ext cx="1219200"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31" name="Freeform 3079"/>
          <p:cNvSpPr>
            <a:spLocks/>
          </p:cNvSpPr>
          <p:nvPr/>
        </p:nvSpPr>
        <p:spPr bwMode="auto">
          <a:xfrm>
            <a:off x="2819400" y="2362200"/>
            <a:ext cx="6477000" cy="3200400"/>
          </a:xfrm>
          <a:custGeom>
            <a:avLst/>
            <a:gdLst>
              <a:gd name="T0" fmla="*/ 0 w 4080"/>
              <a:gd name="T1" fmla="*/ 2016 h 2016"/>
              <a:gd name="T2" fmla="*/ 960 w 4080"/>
              <a:gd name="T3" fmla="*/ 1200 h 2016"/>
              <a:gd name="T4" fmla="*/ 1728 w 4080"/>
              <a:gd name="T5" fmla="*/ 1200 h 2016"/>
              <a:gd name="T6" fmla="*/ 2544 w 4080"/>
              <a:gd name="T7" fmla="*/ 576 h 2016"/>
              <a:gd name="T8" fmla="*/ 3360 w 4080"/>
              <a:gd name="T9" fmla="*/ 576 h 2016"/>
              <a:gd name="T10" fmla="*/ 4080 w 4080"/>
              <a:gd name="T11" fmla="*/ 0 h 2016"/>
            </a:gdLst>
            <a:ahLst/>
            <a:cxnLst>
              <a:cxn ang="0">
                <a:pos x="T0" y="T1"/>
              </a:cxn>
              <a:cxn ang="0">
                <a:pos x="T2" y="T3"/>
              </a:cxn>
              <a:cxn ang="0">
                <a:pos x="T4" y="T5"/>
              </a:cxn>
              <a:cxn ang="0">
                <a:pos x="T6" y="T7"/>
              </a:cxn>
              <a:cxn ang="0">
                <a:pos x="T8" y="T9"/>
              </a:cxn>
              <a:cxn ang="0">
                <a:pos x="T10" y="T11"/>
              </a:cxn>
            </a:cxnLst>
            <a:rect l="0" t="0" r="r" b="b"/>
            <a:pathLst>
              <a:path w="4080" h="2016">
                <a:moveTo>
                  <a:pt x="0" y="2016"/>
                </a:moveTo>
                <a:lnTo>
                  <a:pt x="960" y="1200"/>
                </a:lnTo>
                <a:lnTo>
                  <a:pt x="1728" y="1200"/>
                </a:lnTo>
                <a:lnTo>
                  <a:pt x="2544" y="576"/>
                </a:lnTo>
                <a:lnTo>
                  <a:pt x="3360" y="576"/>
                </a:lnTo>
                <a:lnTo>
                  <a:pt x="4080" y="0"/>
                </a:lnTo>
              </a:path>
            </a:pathLst>
          </a:custGeom>
          <a:noFill/>
          <a:ln w="19050" cmpd="sng">
            <a:solidFill>
              <a:srgbClr val="000099"/>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32" name="Line 3080"/>
          <p:cNvSpPr>
            <a:spLocks noChangeShapeType="1"/>
          </p:cNvSpPr>
          <p:nvPr/>
        </p:nvSpPr>
        <p:spPr bwMode="auto">
          <a:xfrm>
            <a:off x="4343400" y="3733800"/>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33" name="Line 3081"/>
          <p:cNvSpPr>
            <a:spLocks noChangeShapeType="1"/>
          </p:cNvSpPr>
          <p:nvPr/>
        </p:nvSpPr>
        <p:spPr bwMode="auto">
          <a:xfrm>
            <a:off x="5562600" y="3733800"/>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34" name="Text Box 3082"/>
          <p:cNvSpPr txBox="1">
            <a:spLocks noChangeArrowheads="1"/>
          </p:cNvSpPr>
          <p:nvPr/>
        </p:nvSpPr>
        <p:spPr bwMode="auto">
          <a:xfrm>
            <a:off x="4429288" y="3444875"/>
            <a:ext cx="102361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dirty="0" err="1">
                <a:latin typeface="+mj-lt"/>
              </a:rPr>
              <a:t>Interpacket</a:t>
            </a:r>
            <a:endParaRPr lang="en-US" sz="1400" dirty="0">
              <a:latin typeface="+mj-lt"/>
            </a:endParaRPr>
          </a:p>
          <a:p>
            <a:pPr algn="ctr"/>
            <a:r>
              <a:rPr lang="en-US" sz="1400" dirty="0">
                <a:latin typeface="+mj-lt"/>
              </a:rPr>
              <a:t>gap</a:t>
            </a:r>
            <a:endParaRPr lang="en-US" sz="1400" i="1" dirty="0">
              <a:latin typeface="+mj-lt"/>
            </a:endParaRPr>
          </a:p>
        </p:txBody>
      </p:sp>
      <p:sp>
        <p:nvSpPr>
          <p:cNvPr id="52235" name="Line 3083"/>
          <p:cNvSpPr>
            <a:spLocks noChangeShapeType="1"/>
          </p:cNvSpPr>
          <p:nvPr/>
        </p:nvSpPr>
        <p:spPr bwMode="auto">
          <a:xfrm flipH="1">
            <a:off x="2362200" y="4267200"/>
            <a:ext cx="1828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36" name="Text Box 3084"/>
          <p:cNvSpPr txBox="1">
            <a:spLocks noChangeArrowheads="1"/>
          </p:cNvSpPr>
          <p:nvPr/>
        </p:nvSpPr>
        <p:spPr bwMode="auto">
          <a:xfrm>
            <a:off x="1600944" y="3960813"/>
            <a:ext cx="1047851"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latin typeface="+mj-lt"/>
              </a:rPr>
              <a:t>Max</a:t>
            </a:r>
          </a:p>
          <a:p>
            <a:pPr algn="ctr"/>
            <a:r>
              <a:rPr lang="en-US" dirty="0">
                <a:latin typeface="+mj-lt"/>
              </a:rPr>
              <a:t>Packet</a:t>
            </a:r>
          </a:p>
          <a:p>
            <a:pPr algn="ctr"/>
            <a:r>
              <a:rPr lang="en-US" dirty="0">
                <a:latin typeface="+mj-lt"/>
              </a:rPr>
              <a:t>Size</a:t>
            </a:r>
            <a:r>
              <a:rPr lang="en-US" dirty="0"/>
              <a:t>, </a:t>
            </a:r>
            <a:r>
              <a:rPr lang="en-US" i="1" dirty="0" err="1">
                <a:latin typeface="Times New Roman" charset="0"/>
              </a:rPr>
              <a:t>P</a:t>
            </a:r>
            <a:r>
              <a:rPr lang="en-US" i="1" baseline="-25000" dirty="0" err="1">
                <a:latin typeface="Times New Roman" charset="0"/>
              </a:rPr>
              <a:t>max</a:t>
            </a:r>
            <a:endParaRPr lang="en-US" i="1" baseline="-25000" dirty="0">
              <a:latin typeface="Times New Roman" charset="0"/>
            </a:endParaRPr>
          </a:p>
        </p:txBody>
      </p:sp>
      <p:sp>
        <p:nvSpPr>
          <p:cNvPr id="52237" name="Line 3085"/>
          <p:cNvSpPr>
            <a:spLocks noChangeShapeType="1"/>
          </p:cNvSpPr>
          <p:nvPr/>
        </p:nvSpPr>
        <p:spPr bwMode="auto">
          <a:xfrm>
            <a:off x="3581400" y="5334000"/>
            <a:ext cx="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38" name="Text Box 3086"/>
          <p:cNvSpPr txBox="1">
            <a:spLocks noChangeArrowheads="1"/>
          </p:cNvSpPr>
          <p:nvPr/>
        </p:nvSpPr>
        <p:spPr bwMode="auto">
          <a:xfrm>
            <a:off x="3300413" y="5676901"/>
            <a:ext cx="895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B/2R</a:t>
            </a:r>
            <a:r>
              <a:rPr lang="en-US" i="1" baseline="-25000">
                <a:latin typeface="Times New Roman" charset="0"/>
              </a:rPr>
              <a:t>max</a:t>
            </a:r>
          </a:p>
        </p:txBody>
      </p:sp>
      <p:sp>
        <p:nvSpPr>
          <p:cNvPr id="52239" name="Freeform 3087"/>
          <p:cNvSpPr>
            <a:spLocks/>
          </p:cNvSpPr>
          <p:nvPr/>
        </p:nvSpPr>
        <p:spPr bwMode="auto">
          <a:xfrm>
            <a:off x="4191000" y="4800600"/>
            <a:ext cx="5334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40" name="Text Box 3088"/>
          <p:cNvSpPr txBox="1">
            <a:spLocks noChangeArrowheads="1"/>
          </p:cNvSpPr>
          <p:nvPr/>
        </p:nvSpPr>
        <p:spPr bwMode="auto">
          <a:xfrm>
            <a:off x="4724401" y="4795838"/>
            <a:ext cx="55656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R</a:t>
            </a:r>
            <a:r>
              <a:rPr lang="en-US" i="1" baseline="-25000">
                <a:latin typeface="Times New Roman" charset="0"/>
              </a:rPr>
              <a:t>min</a:t>
            </a:r>
          </a:p>
        </p:txBody>
      </p:sp>
      <p:sp>
        <p:nvSpPr>
          <p:cNvPr id="52241" name="Freeform 3089"/>
          <p:cNvSpPr>
            <a:spLocks/>
          </p:cNvSpPr>
          <p:nvPr/>
        </p:nvSpPr>
        <p:spPr bwMode="auto">
          <a:xfrm>
            <a:off x="3200400" y="4876800"/>
            <a:ext cx="4572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42" name="Text Box 3090"/>
          <p:cNvSpPr txBox="1">
            <a:spLocks noChangeArrowheads="1"/>
          </p:cNvSpPr>
          <p:nvPr/>
        </p:nvSpPr>
        <p:spPr bwMode="auto">
          <a:xfrm>
            <a:off x="2873376" y="4495800"/>
            <a:ext cx="58221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R</a:t>
            </a:r>
            <a:r>
              <a:rPr lang="en-US" i="1" baseline="-25000">
                <a:latin typeface="Times New Roman" charset="0"/>
              </a:rPr>
              <a:t>max</a:t>
            </a:r>
          </a:p>
        </p:txBody>
      </p:sp>
      <p:sp>
        <p:nvSpPr>
          <p:cNvPr id="52243" name="Freeform 3091"/>
          <p:cNvSpPr>
            <a:spLocks/>
          </p:cNvSpPr>
          <p:nvPr/>
        </p:nvSpPr>
        <p:spPr bwMode="auto">
          <a:xfrm>
            <a:off x="3581400" y="2590800"/>
            <a:ext cx="6400800" cy="2971800"/>
          </a:xfrm>
          <a:custGeom>
            <a:avLst/>
            <a:gdLst>
              <a:gd name="T0" fmla="*/ 0 w 4032"/>
              <a:gd name="T1" fmla="*/ 1872 h 1872"/>
              <a:gd name="T2" fmla="*/ 1248 w 4032"/>
              <a:gd name="T3" fmla="*/ 1056 h 1872"/>
              <a:gd name="T4" fmla="*/ 1680 w 4032"/>
              <a:gd name="T5" fmla="*/ 1056 h 1872"/>
              <a:gd name="T6" fmla="*/ 2880 w 4032"/>
              <a:gd name="T7" fmla="*/ 432 h 1872"/>
              <a:gd name="T8" fmla="*/ 3312 w 4032"/>
              <a:gd name="T9" fmla="*/ 432 h 1872"/>
              <a:gd name="T10" fmla="*/ 4032 w 4032"/>
              <a:gd name="T11" fmla="*/ 0 h 1872"/>
            </a:gdLst>
            <a:ahLst/>
            <a:cxnLst>
              <a:cxn ang="0">
                <a:pos x="T0" y="T1"/>
              </a:cxn>
              <a:cxn ang="0">
                <a:pos x="T2" y="T3"/>
              </a:cxn>
              <a:cxn ang="0">
                <a:pos x="T4" y="T5"/>
              </a:cxn>
              <a:cxn ang="0">
                <a:pos x="T6" y="T7"/>
              </a:cxn>
              <a:cxn ang="0">
                <a:pos x="T8" y="T9"/>
              </a:cxn>
              <a:cxn ang="0">
                <a:pos x="T10" y="T11"/>
              </a:cxn>
            </a:cxnLst>
            <a:rect l="0" t="0" r="r" b="b"/>
            <a:pathLst>
              <a:path w="4032" h="1872">
                <a:moveTo>
                  <a:pt x="0" y="1872"/>
                </a:moveTo>
                <a:lnTo>
                  <a:pt x="1248" y="1056"/>
                </a:lnTo>
                <a:lnTo>
                  <a:pt x="1680" y="1056"/>
                </a:lnTo>
                <a:lnTo>
                  <a:pt x="2880" y="432"/>
                </a:lnTo>
                <a:lnTo>
                  <a:pt x="3312" y="432"/>
                </a:lnTo>
                <a:lnTo>
                  <a:pt x="4032" y="0"/>
                </a:lnTo>
              </a:path>
            </a:pathLst>
          </a:custGeom>
          <a:noFill/>
          <a:ln w="19050" cap="flat" cmpd="sng">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44" name="Text Box 3092"/>
          <p:cNvSpPr txBox="1">
            <a:spLocks noChangeArrowheads="1"/>
          </p:cNvSpPr>
          <p:nvPr/>
        </p:nvSpPr>
        <p:spPr bwMode="auto">
          <a:xfrm rot="19367808">
            <a:off x="5432003" y="3432050"/>
            <a:ext cx="157158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going into FIFO</a:t>
            </a:r>
          </a:p>
        </p:txBody>
      </p:sp>
      <p:sp>
        <p:nvSpPr>
          <p:cNvPr id="52246" name="Text Box 3094"/>
          <p:cNvSpPr txBox="1">
            <a:spLocks noChangeArrowheads="1"/>
          </p:cNvSpPr>
          <p:nvPr/>
        </p:nvSpPr>
        <p:spPr bwMode="auto">
          <a:xfrm rot="19690213">
            <a:off x="8651698" y="2642088"/>
            <a:ext cx="136127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leaving FIFO</a:t>
            </a:r>
          </a:p>
        </p:txBody>
      </p:sp>
      <p:grpSp>
        <p:nvGrpSpPr>
          <p:cNvPr id="52258" name="Group 3106"/>
          <p:cNvGrpSpPr>
            <a:grpSpLocks/>
          </p:cNvGrpSpPr>
          <p:nvPr/>
        </p:nvGrpSpPr>
        <p:grpSpPr bwMode="auto">
          <a:xfrm>
            <a:off x="4038600" y="3581400"/>
            <a:ext cx="6402388" cy="2362200"/>
            <a:chOff x="1584" y="2256"/>
            <a:chExt cx="4033" cy="1488"/>
          </a:xfrm>
        </p:grpSpPr>
        <p:sp>
          <p:nvSpPr>
            <p:cNvPr id="52253" name="Text Box 3101"/>
            <p:cNvSpPr txBox="1">
              <a:spLocks noChangeArrowheads="1"/>
            </p:cNvSpPr>
            <p:nvPr/>
          </p:nvSpPr>
          <p:spPr bwMode="auto">
            <a:xfrm>
              <a:off x="1584" y="3513"/>
              <a:ext cx="65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P</a:t>
              </a:r>
              <a:r>
                <a:rPr lang="en-US" i="1" baseline="-25000">
                  <a:latin typeface="Times New Roman" charset="0"/>
                </a:rPr>
                <a:t>max</a:t>
              </a:r>
              <a:r>
                <a:rPr lang="en-US" i="1">
                  <a:latin typeface="Times New Roman" charset="0"/>
                </a:rPr>
                <a:t>/R</a:t>
              </a:r>
              <a:r>
                <a:rPr lang="en-US" i="1" baseline="-25000">
                  <a:latin typeface="Times New Roman" charset="0"/>
                </a:rPr>
                <a:t>max</a:t>
              </a:r>
            </a:p>
          </p:txBody>
        </p:sp>
        <p:grpSp>
          <p:nvGrpSpPr>
            <p:cNvPr id="52257" name="Group 3105"/>
            <p:cNvGrpSpPr>
              <a:grpSpLocks/>
            </p:cNvGrpSpPr>
            <p:nvPr/>
          </p:nvGrpSpPr>
          <p:grpSpPr bwMode="auto">
            <a:xfrm>
              <a:off x="1776" y="2256"/>
              <a:ext cx="3841" cy="1344"/>
              <a:chOff x="1776" y="2256"/>
              <a:chExt cx="3841" cy="1344"/>
            </a:xfrm>
          </p:grpSpPr>
          <p:sp>
            <p:nvSpPr>
              <p:cNvPr id="52252" name="Line 3100"/>
              <p:cNvSpPr>
                <a:spLocks noChangeShapeType="1"/>
              </p:cNvSpPr>
              <p:nvPr/>
            </p:nvSpPr>
            <p:spPr bwMode="auto">
              <a:xfrm>
                <a:off x="1776" y="2736"/>
                <a:ext cx="0" cy="864"/>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2256" name="Group 3104"/>
              <p:cNvGrpSpPr>
                <a:grpSpLocks/>
              </p:cNvGrpSpPr>
              <p:nvPr/>
            </p:nvGrpSpPr>
            <p:grpSpPr bwMode="auto">
              <a:xfrm>
                <a:off x="1776" y="2256"/>
                <a:ext cx="3841" cy="1208"/>
                <a:chOff x="1776" y="2256"/>
                <a:chExt cx="3841" cy="1208"/>
              </a:xfrm>
            </p:grpSpPr>
            <p:sp>
              <p:nvSpPr>
                <p:cNvPr id="52249" name="Rectangle 3097"/>
                <p:cNvSpPr>
                  <a:spLocks noChangeArrowheads="1"/>
                </p:cNvSpPr>
                <p:nvPr/>
              </p:nvSpPr>
              <p:spPr bwMode="auto">
                <a:xfrm>
                  <a:off x="3360" y="2304"/>
                  <a:ext cx="2256" cy="1152"/>
                </a:xfrm>
                <a:prstGeom prst="rect">
                  <a:avLst/>
                </a:prstGeom>
                <a:solidFill>
                  <a:schemeClr val="bg1">
                    <a:lumMod val="85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52250" name="Object 3098"/>
                <p:cNvGraphicFramePr>
                  <a:graphicFrameLocks noChangeAspect="1"/>
                </p:cNvGraphicFramePr>
                <p:nvPr/>
              </p:nvGraphicFramePr>
              <p:xfrm>
                <a:off x="3408" y="2544"/>
                <a:ext cx="2209" cy="920"/>
              </p:xfrm>
              <a:graphic>
                <a:graphicData uri="http://schemas.openxmlformats.org/presentationml/2006/ole">
                  <mc:AlternateContent xmlns:mc="http://schemas.openxmlformats.org/markup-compatibility/2006">
                    <mc:Choice xmlns:v="urn:schemas-microsoft-com:vml" Requires="v">
                      <p:oleObj spid="_x0000_s16398" name="Equation" r:id="rId4" imgW="3543120" imgH="1473120" progId="Equation.3">
                        <p:embed/>
                      </p:oleObj>
                    </mc:Choice>
                    <mc:Fallback>
                      <p:oleObj name="Equation" r:id="rId4" imgW="3543120" imgH="1473120" progId="Equation.3">
                        <p:embed/>
                        <p:pic>
                          <p:nvPicPr>
                            <p:cNvPr id="52250" name="Object 30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2544"/>
                              <a:ext cx="2209" cy="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2251" name="Text Box 3099"/>
                <p:cNvSpPr txBox="1">
                  <a:spLocks noChangeArrowheads="1"/>
                </p:cNvSpPr>
                <p:nvPr/>
              </p:nvSpPr>
              <p:spPr bwMode="auto">
                <a:xfrm>
                  <a:off x="3504" y="2256"/>
                  <a:ext cx="1336"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To prevent overflow:</a:t>
                  </a:r>
                </a:p>
              </p:txBody>
            </p:sp>
            <p:sp>
              <p:nvSpPr>
                <p:cNvPr id="52254" name="Line 3102"/>
                <p:cNvSpPr>
                  <a:spLocks noChangeShapeType="1"/>
                </p:cNvSpPr>
                <p:nvPr/>
              </p:nvSpPr>
              <p:spPr bwMode="auto">
                <a:xfrm>
                  <a:off x="1776" y="2736"/>
                  <a:ext cx="0" cy="432"/>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55" name="Line 3103"/>
                <p:cNvSpPr>
                  <a:spLocks noChangeShapeType="1"/>
                </p:cNvSpPr>
                <p:nvPr/>
              </p:nvSpPr>
              <p:spPr bwMode="auto">
                <a:xfrm flipH="1">
                  <a:off x="1776" y="2832"/>
                  <a:ext cx="1584"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spTree>
    <p:extLst>
      <p:ext uri="{BB962C8B-B14F-4D97-AF65-F5344CB8AC3E}">
        <p14:creationId xmlns:p14="http://schemas.microsoft.com/office/powerpoint/2010/main" val="384850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2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4"/>
          <p:cNvSpPr>
            <a:spLocks noGrp="1"/>
          </p:cNvSpPr>
          <p:nvPr>
            <p:ph type="sldNum" sz="quarter" idx="12"/>
          </p:nvPr>
        </p:nvSpPr>
        <p:spPr/>
        <p:txBody>
          <a:bodyPr/>
          <a:lstStyle/>
          <a:p>
            <a:fld id="{D2C326FF-9414-F641-94AA-6FB17A48F71B}" type="slidenum">
              <a:rPr lang="en-US"/>
              <a:pPr/>
              <a:t>38</a:t>
            </a:fld>
            <a:endParaRPr lang="en-US"/>
          </a:p>
        </p:txBody>
      </p:sp>
      <p:sp>
        <p:nvSpPr>
          <p:cNvPr id="53250" name="Rectangle 2"/>
          <p:cNvSpPr>
            <a:spLocks noGrp="1" noChangeArrowheads="1"/>
          </p:cNvSpPr>
          <p:nvPr>
            <p:ph type="title"/>
          </p:nvPr>
        </p:nvSpPr>
        <p:spPr/>
        <p:txBody>
          <a:bodyPr/>
          <a:lstStyle/>
          <a:p>
            <a:r>
              <a:rPr lang="en-US"/>
              <a:t>Preventing underflow</a:t>
            </a:r>
          </a:p>
        </p:txBody>
      </p:sp>
      <p:sp>
        <p:nvSpPr>
          <p:cNvPr id="53251" name="Freeform 3"/>
          <p:cNvSpPr>
            <a:spLocks/>
          </p:cNvSpPr>
          <p:nvPr/>
        </p:nvSpPr>
        <p:spPr bwMode="auto">
          <a:xfrm>
            <a:off x="2819400" y="1905000"/>
            <a:ext cx="6324600" cy="3657600"/>
          </a:xfrm>
          <a:custGeom>
            <a:avLst/>
            <a:gdLst>
              <a:gd name="T0" fmla="*/ 0 w 3984"/>
              <a:gd name="T1" fmla="*/ 0 h 2304"/>
              <a:gd name="T2" fmla="*/ 0 w 3984"/>
              <a:gd name="T3" fmla="*/ 2304 h 2304"/>
              <a:gd name="T4" fmla="*/ 3984 w 3984"/>
              <a:gd name="T5" fmla="*/ 2304 h 2304"/>
            </a:gdLst>
            <a:ahLst/>
            <a:cxnLst>
              <a:cxn ang="0">
                <a:pos x="T0" y="T1"/>
              </a:cxn>
              <a:cxn ang="0">
                <a:pos x="T2" y="T3"/>
              </a:cxn>
              <a:cxn ang="0">
                <a:pos x="T4" y="T5"/>
              </a:cxn>
            </a:cxnLst>
            <a:rect l="0" t="0" r="r" b="b"/>
            <a:pathLst>
              <a:path w="3984" h="2304">
                <a:moveTo>
                  <a:pt x="0" y="0"/>
                </a:moveTo>
                <a:lnTo>
                  <a:pt x="0" y="2304"/>
                </a:lnTo>
                <a:lnTo>
                  <a:pt x="3984" y="2304"/>
                </a:lnTo>
              </a:path>
            </a:pathLst>
          </a:custGeom>
          <a:noFill/>
          <a:ln w="38100" cmpd="sng">
            <a:solidFill>
              <a:schemeClr val="tx1"/>
            </a:solidFill>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2" name="Text Box 4"/>
          <p:cNvSpPr txBox="1">
            <a:spLocks noChangeArrowheads="1"/>
          </p:cNvSpPr>
          <p:nvPr/>
        </p:nvSpPr>
        <p:spPr bwMode="auto">
          <a:xfrm>
            <a:off x="7756526" y="5562600"/>
            <a:ext cx="60785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mj-lt"/>
              </a:rPr>
              <a:t>time</a:t>
            </a:r>
          </a:p>
        </p:txBody>
      </p:sp>
      <p:sp>
        <p:nvSpPr>
          <p:cNvPr id="53253" name="Text Box 5"/>
          <p:cNvSpPr txBox="1">
            <a:spLocks noChangeArrowheads="1"/>
          </p:cNvSpPr>
          <p:nvPr/>
        </p:nvSpPr>
        <p:spPr bwMode="auto">
          <a:xfrm rot="16200000">
            <a:off x="1637617" y="3010178"/>
            <a:ext cx="180635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mj-lt"/>
              </a:rPr>
              <a:t>Cumulative bytes</a:t>
            </a:r>
          </a:p>
        </p:txBody>
      </p:sp>
      <p:sp>
        <p:nvSpPr>
          <p:cNvPr id="53254" name="Line 6"/>
          <p:cNvSpPr>
            <a:spLocks noChangeShapeType="1"/>
          </p:cNvSpPr>
          <p:nvPr/>
        </p:nvSpPr>
        <p:spPr bwMode="auto">
          <a:xfrm>
            <a:off x="4343400" y="3962400"/>
            <a:ext cx="1219200"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5" name="Freeform 7"/>
          <p:cNvSpPr>
            <a:spLocks/>
          </p:cNvSpPr>
          <p:nvPr/>
        </p:nvSpPr>
        <p:spPr bwMode="auto">
          <a:xfrm>
            <a:off x="2819400" y="2362200"/>
            <a:ext cx="6477000" cy="3200400"/>
          </a:xfrm>
          <a:custGeom>
            <a:avLst/>
            <a:gdLst>
              <a:gd name="T0" fmla="*/ 0 w 4080"/>
              <a:gd name="T1" fmla="*/ 2016 h 2016"/>
              <a:gd name="T2" fmla="*/ 960 w 4080"/>
              <a:gd name="T3" fmla="*/ 1200 h 2016"/>
              <a:gd name="T4" fmla="*/ 1728 w 4080"/>
              <a:gd name="T5" fmla="*/ 1200 h 2016"/>
              <a:gd name="T6" fmla="*/ 2544 w 4080"/>
              <a:gd name="T7" fmla="*/ 576 h 2016"/>
              <a:gd name="T8" fmla="*/ 3360 w 4080"/>
              <a:gd name="T9" fmla="*/ 576 h 2016"/>
              <a:gd name="T10" fmla="*/ 4080 w 4080"/>
              <a:gd name="T11" fmla="*/ 0 h 2016"/>
            </a:gdLst>
            <a:ahLst/>
            <a:cxnLst>
              <a:cxn ang="0">
                <a:pos x="T0" y="T1"/>
              </a:cxn>
              <a:cxn ang="0">
                <a:pos x="T2" y="T3"/>
              </a:cxn>
              <a:cxn ang="0">
                <a:pos x="T4" y="T5"/>
              </a:cxn>
              <a:cxn ang="0">
                <a:pos x="T6" y="T7"/>
              </a:cxn>
              <a:cxn ang="0">
                <a:pos x="T8" y="T9"/>
              </a:cxn>
              <a:cxn ang="0">
                <a:pos x="T10" y="T11"/>
              </a:cxn>
            </a:cxnLst>
            <a:rect l="0" t="0" r="r" b="b"/>
            <a:pathLst>
              <a:path w="4080" h="2016">
                <a:moveTo>
                  <a:pt x="0" y="2016"/>
                </a:moveTo>
                <a:lnTo>
                  <a:pt x="960" y="1200"/>
                </a:lnTo>
                <a:lnTo>
                  <a:pt x="1728" y="1200"/>
                </a:lnTo>
                <a:lnTo>
                  <a:pt x="2544" y="576"/>
                </a:lnTo>
                <a:lnTo>
                  <a:pt x="3360" y="576"/>
                </a:lnTo>
                <a:lnTo>
                  <a:pt x="4080" y="0"/>
                </a:lnTo>
              </a:path>
            </a:pathLst>
          </a:custGeom>
          <a:noFill/>
          <a:ln w="19050" cmpd="sng">
            <a:solidFill>
              <a:srgbClr val="000099"/>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6" name="Line 8"/>
          <p:cNvSpPr>
            <a:spLocks noChangeShapeType="1"/>
          </p:cNvSpPr>
          <p:nvPr/>
        </p:nvSpPr>
        <p:spPr bwMode="auto">
          <a:xfrm>
            <a:off x="4343400" y="3733800"/>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7" name="Line 9"/>
          <p:cNvSpPr>
            <a:spLocks noChangeShapeType="1"/>
          </p:cNvSpPr>
          <p:nvPr/>
        </p:nvSpPr>
        <p:spPr bwMode="auto">
          <a:xfrm>
            <a:off x="5562600" y="3733800"/>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8" name="Text Box 10"/>
          <p:cNvSpPr txBox="1">
            <a:spLocks noChangeArrowheads="1"/>
          </p:cNvSpPr>
          <p:nvPr/>
        </p:nvSpPr>
        <p:spPr bwMode="auto">
          <a:xfrm>
            <a:off x="4429288" y="3429000"/>
            <a:ext cx="102361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a:latin typeface="+mj-lt"/>
              </a:rPr>
              <a:t>Interpacket</a:t>
            </a:r>
          </a:p>
          <a:p>
            <a:pPr algn="ctr"/>
            <a:r>
              <a:rPr lang="en-US" sz="1400">
                <a:latin typeface="+mj-lt"/>
              </a:rPr>
              <a:t>gap</a:t>
            </a:r>
            <a:endParaRPr lang="en-US" sz="1400" i="1">
              <a:latin typeface="+mj-lt"/>
            </a:endParaRPr>
          </a:p>
        </p:txBody>
      </p:sp>
      <p:sp>
        <p:nvSpPr>
          <p:cNvPr id="53259" name="Line 11"/>
          <p:cNvSpPr>
            <a:spLocks noChangeShapeType="1"/>
          </p:cNvSpPr>
          <p:nvPr/>
        </p:nvSpPr>
        <p:spPr bwMode="auto">
          <a:xfrm flipH="1">
            <a:off x="2362200" y="4267200"/>
            <a:ext cx="1828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0" name="Text Box 12"/>
          <p:cNvSpPr txBox="1">
            <a:spLocks noChangeArrowheads="1"/>
          </p:cNvSpPr>
          <p:nvPr/>
        </p:nvSpPr>
        <p:spPr bwMode="auto">
          <a:xfrm>
            <a:off x="1611684" y="3960813"/>
            <a:ext cx="1026370"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mj-lt"/>
              </a:rPr>
              <a:t>Max</a:t>
            </a:r>
          </a:p>
          <a:p>
            <a:pPr algn="ctr"/>
            <a:r>
              <a:rPr lang="en-US">
                <a:latin typeface="+mj-lt"/>
              </a:rPr>
              <a:t>Packet</a:t>
            </a:r>
          </a:p>
          <a:p>
            <a:pPr algn="ctr"/>
            <a:r>
              <a:rPr lang="en-US">
                <a:latin typeface="+mj-lt"/>
              </a:rPr>
              <a:t>Size, </a:t>
            </a:r>
            <a:r>
              <a:rPr lang="en-US" i="1">
                <a:latin typeface="+mj-lt"/>
              </a:rPr>
              <a:t>P</a:t>
            </a:r>
            <a:r>
              <a:rPr lang="en-US" i="1" baseline="-25000">
                <a:latin typeface="+mj-lt"/>
              </a:rPr>
              <a:t>max</a:t>
            </a:r>
          </a:p>
        </p:txBody>
      </p:sp>
      <p:sp>
        <p:nvSpPr>
          <p:cNvPr id="53261" name="Freeform 13"/>
          <p:cNvSpPr>
            <a:spLocks/>
          </p:cNvSpPr>
          <p:nvPr/>
        </p:nvSpPr>
        <p:spPr bwMode="auto">
          <a:xfrm>
            <a:off x="3581400" y="2362200"/>
            <a:ext cx="5715000" cy="3200400"/>
          </a:xfrm>
          <a:custGeom>
            <a:avLst/>
            <a:gdLst>
              <a:gd name="T0" fmla="*/ 0 w 3600"/>
              <a:gd name="T1" fmla="*/ 2016 h 2016"/>
              <a:gd name="T2" fmla="*/ 480 w 3600"/>
              <a:gd name="T3" fmla="*/ 1200 h 2016"/>
              <a:gd name="T4" fmla="*/ 1632 w 3600"/>
              <a:gd name="T5" fmla="*/ 1200 h 2016"/>
              <a:gd name="T6" fmla="*/ 2064 w 3600"/>
              <a:gd name="T7" fmla="*/ 576 h 2016"/>
              <a:gd name="T8" fmla="*/ 3384 w 3600"/>
              <a:gd name="T9" fmla="*/ 570 h 2016"/>
              <a:gd name="T10" fmla="*/ 3600 w 3600"/>
              <a:gd name="T11" fmla="*/ 0 h 2016"/>
            </a:gdLst>
            <a:ahLst/>
            <a:cxnLst>
              <a:cxn ang="0">
                <a:pos x="T0" y="T1"/>
              </a:cxn>
              <a:cxn ang="0">
                <a:pos x="T2" y="T3"/>
              </a:cxn>
              <a:cxn ang="0">
                <a:pos x="T4" y="T5"/>
              </a:cxn>
              <a:cxn ang="0">
                <a:pos x="T6" y="T7"/>
              </a:cxn>
              <a:cxn ang="0">
                <a:pos x="T8" y="T9"/>
              </a:cxn>
              <a:cxn ang="0">
                <a:pos x="T10" y="T11"/>
              </a:cxn>
            </a:cxnLst>
            <a:rect l="0" t="0" r="r" b="b"/>
            <a:pathLst>
              <a:path w="3600" h="2016">
                <a:moveTo>
                  <a:pt x="0" y="2016"/>
                </a:moveTo>
                <a:lnTo>
                  <a:pt x="480" y="1200"/>
                </a:lnTo>
                <a:lnTo>
                  <a:pt x="1632" y="1200"/>
                </a:lnTo>
                <a:lnTo>
                  <a:pt x="2064" y="576"/>
                </a:lnTo>
                <a:lnTo>
                  <a:pt x="3384" y="570"/>
                </a:lnTo>
                <a:lnTo>
                  <a:pt x="3600" y="0"/>
                </a:lnTo>
              </a:path>
            </a:pathLst>
          </a:custGeom>
          <a:noFill/>
          <a:ln w="19050" cap="flat" cmpd="sng">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2" name="Line 14"/>
          <p:cNvSpPr>
            <a:spLocks noChangeShapeType="1"/>
          </p:cNvSpPr>
          <p:nvPr/>
        </p:nvSpPr>
        <p:spPr bwMode="auto">
          <a:xfrm>
            <a:off x="3581400" y="5334000"/>
            <a:ext cx="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3" name="Text Box 15"/>
          <p:cNvSpPr txBox="1">
            <a:spLocks noChangeArrowheads="1"/>
          </p:cNvSpPr>
          <p:nvPr/>
        </p:nvSpPr>
        <p:spPr bwMode="auto">
          <a:xfrm>
            <a:off x="3300414" y="5676900"/>
            <a:ext cx="86433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B/2R</a:t>
            </a:r>
            <a:r>
              <a:rPr lang="en-US" i="1" baseline="-25000">
                <a:latin typeface="+mj-lt"/>
              </a:rPr>
              <a:t>min</a:t>
            </a:r>
          </a:p>
        </p:txBody>
      </p:sp>
      <p:sp>
        <p:nvSpPr>
          <p:cNvPr id="53264" name="Freeform 16"/>
          <p:cNvSpPr>
            <a:spLocks/>
          </p:cNvSpPr>
          <p:nvPr/>
        </p:nvSpPr>
        <p:spPr bwMode="auto">
          <a:xfrm>
            <a:off x="3810000" y="4800600"/>
            <a:ext cx="2286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5" name="Text Box 17"/>
          <p:cNvSpPr txBox="1">
            <a:spLocks noChangeArrowheads="1"/>
          </p:cNvSpPr>
          <p:nvPr/>
        </p:nvSpPr>
        <p:spPr bwMode="auto">
          <a:xfrm>
            <a:off x="4016375" y="4795838"/>
            <a:ext cx="57099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R</a:t>
            </a:r>
            <a:r>
              <a:rPr lang="en-US" i="1" baseline="-25000">
                <a:latin typeface="+mj-lt"/>
              </a:rPr>
              <a:t>max</a:t>
            </a:r>
          </a:p>
        </p:txBody>
      </p:sp>
      <p:sp>
        <p:nvSpPr>
          <p:cNvPr id="53266" name="Freeform 18"/>
          <p:cNvSpPr>
            <a:spLocks/>
          </p:cNvSpPr>
          <p:nvPr/>
        </p:nvSpPr>
        <p:spPr bwMode="auto">
          <a:xfrm>
            <a:off x="3200400" y="4876800"/>
            <a:ext cx="4572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7" name="Text Box 19"/>
          <p:cNvSpPr txBox="1">
            <a:spLocks noChangeArrowheads="1"/>
          </p:cNvSpPr>
          <p:nvPr/>
        </p:nvSpPr>
        <p:spPr bwMode="auto">
          <a:xfrm>
            <a:off x="2971801" y="4495800"/>
            <a:ext cx="54053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R</a:t>
            </a:r>
            <a:r>
              <a:rPr lang="en-US" i="1" baseline="-25000">
                <a:latin typeface="+mj-lt"/>
              </a:rPr>
              <a:t>min</a:t>
            </a:r>
          </a:p>
        </p:txBody>
      </p:sp>
      <p:grpSp>
        <p:nvGrpSpPr>
          <p:cNvPr id="53272" name="Group 24"/>
          <p:cNvGrpSpPr>
            <a:grpSpLocks/>
          </p:cNvGrpSpPr>
          <p:nvPr/>
        </p:nvGrpSpPr>
        <p:grpSpPr bwMode="auto">
          <a:xfrm>
            <a:off x="4251326" y="4038601"/>
            <a:ext cx="6264275" cy="1928813"/>
            <a:chOff x="1718" y="2544"/>
            <a:chExt cx="3946" cy="1215"/>
          </a:xfrm>
        </p:grpSpPr>
        <p:grpSp>
          <p:nvGrpSpPr>
            <p:cNvPr id="53273" name="Group 25"/>
            <p:cNvGrpSpPr>
              <a:grpSpLocks/>
            </p:cNvGrpSpPr>
            <p:nvPr/>
          </p:nvGrpSpPr>
          <p:grpSpPr bwMode="auto">
            <a:xfrm>
              <a:off x="3024" y="2544"/>
              <a:ext cx="2640" cy="924"/>
              <a:chOff x="3024" y="2544"/>
              <a:chExt cx="2640" cy="924"/>
            </a:xfrm>
          </p:grpSpPr>
          <p:sp>
            <p:nvSpPr>
              <p:cNvPr id="53274" name="Rectangle 26"/>
              <p:cNvSpPr>
                <a:spLocks noChangeArrowheads="1"/>
              </p:cNvSpPr>
              <p:nvPr/>
            </p:nvSpPr>
            <p:spPr bwMode="auto">
              <a:xfrm>
                <a:off x="3024" y="2592"/>
                <a:ext cx="2640" cy="864"/>
              </a:xfrm>
              <a:prstGeom prst="rect">
                <a:avLst/>
              </a:prstGeom>
              <a:solidFill>
                <a:schemeClr val="bg1">
                  <a:lumMod val="85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aphicFrame>
            <p:nvGraphicFramePr>
              <p:cNvPr id="53275" name="Object 27"/>
              <p:cNvGraphicFramePr>
                <a:graphicFrameLocks noChangeAspect="1"/>
              </p:cNvGraphicFramePr>
              <p:nvPr/>
            </p:nvGraphicFramePr>
            <p:xfrm>
              <a:off x="3205" y="2736"/>
              <a:ext cx="2267" cy="732"/>
            </p:xfrm>
            <a:graphic>
              <a:graphicData uri="http://schemas.openxmlformats.org/presentationml/2006/ole">
                <mc:AlternateContent xmlns:mc="http://schemas.openxmlformats.org/markup-compatibility/2006">
                  <mc:Choice xmlns:v="urn:schemas-microsoft-com:vml" Requires="v">
                    <p:oleObj spid="_x0000_s17422" name="Equation" r:id="rId4" imgW="2908080" imgH="939600" progId="Equation.3">
                      <p:embed/>
                    </p:oleObj>
                  </mc:Choice>
                  <mc:Fallback>
                    <p:oleObj name="Equation" r:id="rId4" imgW="2908080" imgH="939600" progId="Equation.3">
                      <p:embed/>
                      <p:pic>
                        <p:nvPicPr>
                          <p:cNvPr id="53275"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 y="2736"/>
                            <a:ext cx="2267" cy="7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3276" name="Text Box 28"/>
              <p:cNvSpPr txBox="1">
                <a:spLocks noChangeArrowheads="1"/>
              </p:cNvSpPr>
              <p:nvPr/>
            </p:nvSpPr>
            <p:spPr bwMode="auto">
              <a:xfrm>
                <a:off x="3411" y="2544"/>
                <a:ext cx="1588"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mj-lt"/>
                  </a:rPr>
                  <a:t>To prevent underflow:</a:t>
                </a:r>
              </a:p>
            </p:txBody>
          </p:sp>
        </p:grpSp>
        <p:sp>
          <p:nvSpPr>
            <p:cNvPr id="53277" name="Line 29"/>
            <p:cNvSpPr>
              <a:spLocks noChangeShapeType="1"/>
            </p:cNvSpPr>
            <p:nvPr/>
          </p:nvSpPr>
          <p:spPr bwMode="auto">
            <a:xfrm>
              <a:off x="1776" y="2736"/>
              <a:ext cx="0" cy="816"/>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78" name="Text Box 30"/>
            <p:cNvSpPr txBox="1">
              <a:spLocks noChangeArrowheads="1"/>
            </p:cNvSpPr>
            <p:nvPr/>
          </p:nvSpPr>
          <p:spPr bwMode="auto">
            <a:xfrm>
              <a:off x="1718" y="3528"/>
              <a:ext cx="1445"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(P</a:t>
              </a:r>
              <a:r>
                <a:rPr lang="en-US" i="1" baseline="-25000">
                  <a:latin typeface="+mj-lt"/>
                </a:rPr>
                <a:t>max</a:t>
              </a:r>
              <a:r>
                <a:rPr lang="en-US" i="1">
                  <a:latin typeface="+mj-lt"/>
                </a:rPr>
                <a:t>/R</a:t>
              </a:r>
              <a:r>
                <a:rPr lang="en-US" i="1" baseline="-25000">
                  <a:latin typeface="+mj-lt"/>
                </a:rPr>
                <a:t>max</a:t>
              </a:r>
              <a:r>
                <a:rPr lang="en-US" i="1">
                  <a:latin typeface="+mj-lt"/>
                </a:rPr>
                <a:t>) + (B/2R</a:t>
              </a:r>
              <a:r>
                <a:rPr lang="en-US" i="1" baseline="-25000">
                  <a:latin typeface="+mj-lt"/>
                </a:rPr>
                <a:t>min</a:t>
              </a:r>
              <a:r>
                <a:rPr lang="en-US" i="1">
                  <a:latin typeface="+mj-lt"/>
                </a:rPr>
                <a:t>)</a:t>
              </a:r>
            </a:p>
          </p:txBody>
        </p:sp>
        <p:sp>
          <p:nvSpPr>
            <p:cNvPr id="53279" name="Line 31"/>
            <p:cNvSpPr>
              <a:spLocks noChangeShapeType="1"/>
            </p:cNvSpPr>
            <p:nvPr/>
          </p:nvSpPr>
          <p:spPr bwMode="auto">
            <a:xfrm flipH="1" flipV="1">
              <a:off x="1776" y="3504"/>
              <a:ext cx="240" cy="9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80" name="Line 32"/>
            <p:cNvSpPr>
              <a:spLocks noChangeShapeType="1"/>
            </p:cNvSpPr>
            <p:nvPr/>
          </p:nvSpPr>
          <p:spPr bwMode="auto">
            <a:xfrm flipH="1">
              <a:off x="1776" y="2976"/>
              <a:ext cx="124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36" name="Text Box 3092"/>
          <p:cNvSpPr txBox="1">
            <a:spLocks noChangeArrowheads="1"/>
          </p:cNvSpPr>
          <p:nvPr/>
        </p:nvSpPr>
        <p:spPr bwMode="auto">
          <a:xfrm rot="19452178">
            <a:off x="5420142" y="3432050"/>
            <a:ext cx="159530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going into FIFO</a:t>
            </a:r>
          </a:p>
        </p:txBody>
      </p:sp>
      <p:sp>
        <p:nvSpPr>
          <p:cNvPr id="37" name="Text Box 3094"/>
          <p:cNvSpPr txBox="1">
            <a:spLocks noChangeArrowheads="1"/>
          </p:cNvSpPr>
          <p:nvPr/>
        </p:nvSpPr>
        <p:spPr bwMode="auto">
          <a:xfrm rot="19774583">
            <a:off x="8641430" y="2642088"/>
            <a:ext cx="138180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leaving FIFO</a:t>
            </a:r>
          </a:p>
        </p:txBody>
      </p:sp>
    </p:spTree>
    <p:extLst>
      <p:ext uri="{BB962C8B-B14F-4D97-AF65-F5344CB8AC3E}">
        <p14:creationId xmlns:p14="http://schemas.microsoft.com/office/powerpoint/2010/main" val="616539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3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BCDC65A-118C-534B-9102-ACBCFBB95193}" type="slidenum">
              <a:rPr lang="en-US"/>
              <a:pPr/>
              <a:t>39</a:t>
            </a:fld>
            <a:endParaRPr lang="en-US"/>
          </a:p>
        </p:txBody>
      </p:sp>
      <p:sp>
        <p:nvSpPr>
          <p:cNvPr id="46082" name="Rectangle 2"/>
          <p:cNvSpPr>
            <a:spLocks noGrp="1" noChangeArrowheads="1"/>
          </p:cNvSpPr>
          <p:nvPr>
            <p:ph type="title"/>
          </p:nvPr>
        </p:nvSpPr>
        <p:spPr/>
        <p:txBody>
          <a:bodyPr/>
          <a:lstStyle/>
          <a:p>
            <a:r>
              <a:rPr lang="en-US" dirty="0"/>
              <a:t>Sizing an elasticity buffer</a:t>
            </a:r>
            <a:br>
              <a:rPr lang="en-US" dirty="0"/>
            </a:br>
            <a:r>
              <a:rPr lang="en-US" sz="3200" dirty="0">
                <a:solidFill>
                  <a:schemeClr val="accent5">
                    <a:lumMod val="75000"/>
                  </a:schemeClr>
                </a:solidFill>
              </a:rPr>
              <a:t>Example</a:t>
            </a:r>
          </a:p>
        </p:txBody>
      </p:sp>
      <p:sp>
        <p:nvSpPr>
          <p:cNvPr id="46083" name="Rectangle 3"/>
          <p:cNvSpPr>
            <a:spLocks noGrp="1" noChangeArrowheads="1"/>
          </p:cNvSpPr>
          <p:nvPr>
            <p:ph type="body" idx="1"/>
          </p:nvPr>
        </p:nvSpPr>
        <p:spPr/>
        <p:txBody>
          <a:bodyPr/>
          <a:lstStyle/>
          <a:p>
            <a:pPr>
              <a:buFont typeface="Wingdings" charset="0"/>
              <a:buNone/>
            </a:pPr>
            <a:r>
              <a:rPr lang="en-US" dirty="0"/>
              <a:t>Maximum packet size 4500bytes</a:t>
            </a:r>
          </a:p>
          <a:p>
            <a:pPr>
              <a:buFont typeface="Wingdings" charset="0"/>
              <a:buNone/>
            </a:pPr>
            <a:r>
              <a:rPr lang="en-US" dirty="0"/>
              <a:t>Clock tolerance +/- 100ppm</a:t>
            </a:r>
          </a:p>
          <a:p>
            <a:pPr>
              <a:buFont typeface="Wingdings" charset="0"/>
              <a:buNone/>
            </a:pPr>
            <a:endParaRPr lang="en-US" dirty="0"/>
          </a:p>
          <a:p>
            <a:pPr>
              <a:buFont typeface="Wingdings" charset="0"/>
              <a:buNone/>
            </a:pPr>
            <a:endParaRPr lang="en-US" dirty="0"/>
          </a:p>
          <a:p>
            <a:endParaRPr lang="en-US" dirty="0"/>
          </a:p>
          <a:p>
            <a:endParaRPr lang="en-US" dirty="0"/>
          </a:p>
        </p:txBody>
      </p:sp>
      <p:graphicFrame>
        <p:nvGraphicFramePr>
          <p:cNvPr id="46084" name="Object 4"/>
          <p:cNvGraphicFramePr>
            <a:graphicFrameLocks noChangeAspect="1"/>
          </p:cNvGraphicFramePr>
          <p:nvPr/>
        </p:nvGraphicFramePr>
        <p:xfrm>
          <a:off x="3746500" y="3022600"/>
          <a:ext cx="4648200" cy="1473200"/>
        </p:xfrm>
        <a:graphic>
          <a:graphicData uri="http://schemas.openxmlformats.org/presentationml/2006/ole">
            <mc:AlternateContent xmlns:mc="http://schemas.openxmlformats.org/markup-compatibility/2006">
              <mc:Choice xmlns:v="urn:schemas-microsoft-com:vml" Requires="v">
                <p:oleObj spid="_x0000_s18446" name="Equation" r:id="rId4" imgW="2324100" imgH="736600" progId="Equation.3">
                  <p:embed/>
                </p:oleObj>
              </mc:Choice>
              <mc:Fallback>
                <p:oleObj name="Equation" r:id="rId4" imgW="2324100" imgH="736600" progId="Equation.3">
                  <p:embed/>
                  <p:pic>
                    <p:nvPicPr>
                      <p:cNvPr id="46084" name="Object 4"/>
                      <p:cNvPicPr>
                        <a:picLocks noChangeAspect="1" noChangeArrowheads="1"/>
                      </p:cNvPicPr>
                      <p:nvPr/>
                    </p:nvPicPr>
                    <p:blipFill>
                      <a:blip r:embed="rId5"/>
                      <a:srcRect/>
                      <a:stretch>
                        <a:fillRect/>
                      </a:stretch>
                    </p:blipFill>
                    <p:spPr bwMode="auto">
                      <a:xfrm>
                        <a:off x="3746500" y="3022600"/>
                        <a:ext cx="4648200" cy="1473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6085" name="Text Box 5"/>
          <p:cNvSpPr txBox="1">
            <a:spLocks noChangeArrowheads="1"/>
          </p:cNvSpPr>
          <p:nvPr/>
        </p:nvSpPr>
        <p:spPr bwMode="auto">
          <a:xfrm>
            <a:off x="3124201" y="4831140"/>
            <a:ext cx="6104492" cy="1569660"/>
          </a:xfrm>
          <a:prstGeom prst="rect">
            <a:avLst/>
          </a:prstGeom>
          <a:solidFill>
            <a:schemeClr val="accent5">
              <a:lumMod val="20000"/>
              <a:lumOff val="80000"/>
            </a:schemeClr>
          </a:solid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mj-lt"/>
              </a:rPr>
              <a:t>Therefore, </a:t>
            </a:r>
          </a:p>
          <a:p>
            <a:pPr>
              <a:buFontTx/>
              <a:buAutoNum type="arabicPeriod"/>
            </a:pPr>
            <a:r>
              <a:rPr lang="en-US" dirty="0">
                <a:latin typeface="+mj-lt"/>
              </a:rPr>
              <a:t>Elasticity buffer needs to be at least 14 bits</a:t>
            </a:r>
          </a:p>
          <a:p>
            <a:pPr>
              <a:buFontTx/>
              <a:buAutoNum type="arabicPeriod"/>
            </a:pPr>
            <a:r>
              <a:rPr lang="en-US" dirty="0">
                <a:latin typeface="+mj-lt"/>
              </a:rPr>
              <a:t>Wait for at least 7 bits before draining buffer</a:t>
            </a:r>
          </a:p>
          <a:p>
            <a:pPr>
              <a:buFontTx/>
              <a:buAutoNum type="arabicPeriod"/>
            </a:pPr>
            <a:r>
              <a:rPr lang="en-US" dirty="0">
                <a:latin typeface="+mj-lt"/>
              </a:rPr>
              <a:t>Inter-packet gap at least 7 bits</a:t>
            </a:r>
          </a:p>
        </p:txBody>
      </p:sp>
    </p:spTree>
    <p:extLst>
      <p:ext uri="{BB962C8B-B14F-4D97-AF65-F5344CB8AC3E}">
        <p14:creationId xmlns:p14="http://schemas.microsoft.com/office/powerpoint/2010/main" val="33657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4</a:t>
            </a:fld>
            <a:endParaRPr lang="en-US"/>
          </a:p>
        </p:txBody>
      </p:sp>
      <p:cxnSp>
        <p:nvCxnSpPr>
          <p:cNvPr id="5" name="Straight Connector 4"/>
          <p:cNvCxnSpPr/>
          <p:nvPr/>
        </p:nvCxnSpPr>
        <p:spPr bwMode="auto">
          <a:xfrm>
            <a:off x="3276600" y="3746500"/>
            <a:ext cx="56388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686800" y="3060700"/>
            <a:ext cx="1143000" cy="113030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2" name="TextBox 21"/>
          <p:cNvSpPr txBox="1"/>
          <p:nvPr/>
        </p:nvSpPr>
        <p:spPr>
          <a:xfrm>
            <a:off x="2209800" y="1079500"/>
            <a:ext cx="7848600" cy="1219200"/>
          </a:xfrm>
          <a:prstGeom prst="rect">
            <a:avLst/>
          </a:prstGeom>
          <a:noFill/>
        </p:spPr>
        <p:txBody>
          <a:bodyPr wrap="square" rtlCol="0">
            <a:normAutofit fontScale="92500"/>
          </a:bodyPr>
          <a:lstStyle/>
          <a:p>
            <a:r>
              <a:rPr lang="en-US" sz="2800" b="1" dirty="0">
                <a:latin typeface="+mj-lt"/>
              </a:rPr>
              <a:t>Total time to send a packet across a link</a:t>
            </a:r>
            <a:r>
              <a:rPr lang="en-US" sz="2800" dirty="0">
                <a:latin typeface="+mj-lt"/>
              </a:rPr>
              <a:t>: The time from when the first bit is transmitted until the last bit arrives. </a:t>
            </a:r>
          </a:p>
        </p:txBody>
      </p:sp>
      <p:grpSp>
        <p:nvGrpSpPr>
          <p:cNvPr id="8" name="Group 7"/>
          <p:cNvGrpSpPr/>
          <p:nvPr/>
        </p:nvGrpSpPr>
        <p:grpSpPr>
          <a:xfrm>
            <a:off x="3352800" y="2413000"/>
            <a:ext cx="1066800" cy="86360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404278" cy="619850"/>
            </a:xfrm>
            <a:prstGeom prst="rect">
              <a:avLst/>
            </a:prstGeom>
            <a:noFill/>
          </p:spPr>
          <p:txBody>
            <a:bodyPr wrap="none" rtlCol="0">
              <a:spAutoFit/>
            </a:bodyPr>
            <a:lstStyle/>
            <a:p>
              <a:r>
                <a:rPr lang="en-US" sz="3428" i="1" dirty="0">
                  <a:latin typeface="Times New Roman"/>
                  <a:cs typeface="Times New Roman"/>
                </a:rPr>
                <a:t>p</a:t>
              </a:r>
            </a:p>
          </p:txBody>
        </p:sp>
      </p:grpSp>
      <p:sp>
        <p:nvSpPr>
          <p:cNvPr id="32" name="TextBox 31"/>
          <p:cNvSpPr txBox="1"/>
          <p:nvPr/>
        </p:nvSpPr>
        <p:spPr>
          <a:xfrm>
            <a:off x="1828801" y="5257801"/>
            <a:ext cx="8690777" cy="400110"/>
          </a:xfrm>
          <a:prstGeom prst="rect">
            <a:avLst/>
          </a:prstGeom>
          <a:noFill/>
        </p:spPr>
        <p:txBody>
          <a:bodyPr wrap="none" rtlCol="0">
            <a:spAutoFit/>
          </a:bodyPr>
          <a:lstStyle/>
          <a:p>
            <a:r>
              <a:rPr lang="en-US" sz="2000" u="sng" dirty="0">
                <a:latin typeface="+mj-lt"/>
              </a:rPr>
              <a:t>Example</a:t>
            </a:r>
            <a:r>
              <a:rPr lang="en-US" sz="2000" dirty="0">
                <a:latin typeface="+mj-lt"/>
              </a:rPr>
              <a:t>: A 100bit packet takes 10 + 5 = 15</a:t>
            </a:r>
            <a:r>
              <a:rPr lang="en-US" sz="2000" dirty="0">
                <a:latin typeface="Symbol" pitchFamily="2" charset="2"/>
              </a:rPr>
              <a:t>m</a:t>
            </a:r>
            <a:r>
              <a:rPr lang="en-US" sz="2000" dirty="0">
                <a:latin typeface="+mj-lt"/>
              </a:rPr>
              <a:t>s to be sent at 10Mb/s over a 1km link.</a:t>
            </a:r>
          </a:p>
        </p:txBody>
      </p:sp>
      <p:sp>
        <p:nvSpPr>
          <p:cNvPr id="2" name="TextBox 1"/>
          <p:cNvSpPr txBox="1"/>
          <p:nvPr/>
        </p:nvSpPr>
        <p:spPr>
          <a:xfrm>
            <a:off x="7338016" y="3175000"/>
            <a:ext cx="1394934" cy="619850"/>
          </a:xfrm>
          <a:prstGeom prst="rect">
            <a:avLst/>
          </a:prstGeom>
          <a:noFill/>
        </p:spPr>
        <p:txBody>
          <a:bodyPr wrap="none" rtlCol="0">
            <a:spAutoFit/>
          </a:bodyPr>
          <a:lstStyle/>
          <a:p>
            <a:r>
              <a:rPr lang="en-US" sz="3428" i="1" dirty="0">
                <a:latin typeface="Times New Roman"/>
                <a:cs typeface="Times New Roman"/>
              </a:rPr>
              <a:t>r</a:t>
            </a:r>
            <a:r>
              <a:rPr lang="en-US" sz="3428" dirty="0">
                <a:latin typeface="Times New Roman"/>
                <a:cs typeface="Times New Roman"/>
              </a:rPr>
              <a:t> bits/s</a:t>
            </a:r>
          </a:p>
        </p:txBody>
      </p:sp>
      <p:grpSp>
        <p:nvGrpSpPr>
          <p:cNvPr id="7" name="Group 6"/>
          <p:cNvGrpSpPr/>
          <p:nvPr/>
        </p:nvGrpSpPr>
        <p:grpSpPr>
          <a:xfrm>
            <a:off x="2374900" y="3352800"/>
            <a:ext cx="1066800" cy="30480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grpSp>
      <p:sp>
        <p:nvSpPr>
          <p:cNvPr id="6" name="Rectangle 5"/>
          <p:cNvSpPr/>
          <p:nvPr/>
        </p:nvSpPr>
        <p:spPr bwMode="auto">
          <a:xfrm>
            <a:off x="2222500" y="3276600"/>
            <a:ext cx="1143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63"/>
            <a:endParaRPr lang="en-US" sz="2400"/>
          </a:p>
        </p:txBody>
      </p:sp>
      <p:pic>
        <p:nvPicPr>
          <p:cNvPr id="20"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362200" y="2984500"/>
            <a:ext cx="1143000" cy="113030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4D235E0-2536-BA40-997F-411D0D50F5AC}"/>
                  </a:ext>
                </a:extLst>
              </p:cNvPr>
              <p:cNvSpPr txBox="1"/>
              <p:nvPr/>
            </p:nvSpPr>
            <p:spPr>
              <a:xfrm>
                <a:off x="4318000" y="4048920"/>
                <a:ext cx="2001125" cy="669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𝑡</m:t>
                      </m:r>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𝑡</m:t>
                          </m:r>
                        </m:e>
                        <m:sub>
                          <m:r>
                            <a:rPr lang="en-US" sz="1500" i="1">
                              <a:latin typeface="Cambria Math" panose="02040503050406030204" pitchFamily="18" charset="0"/>
                            </a:rPr>
                            <m:t>𝑝</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𝑡</m:t>
                          </m:r>
                        </m:e>
                        <m:sub>
                          <m:r>
                            <a:rPr lang="en-US" sz="1500" i="1">
                              <a:latin typeface="Cambria Math" panose="02040503050406030204" pitchFamily="18" charset="0"/>
                            </a:rPr>
                            <m:t>𝑙</m:t>
                          </m:r>
                        </m:sub>
                      </m:sSub>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𝑝</m:t>
                          </m:r>
                        </m:num>
                        <m:den>
                          <m:r>
                            <a:rPr lang="en-US" sz="1500" i="1">
                              <a:latin typeface="Cambria Math" panose="02040503050406030204" pitchFamily="18" charset="0"/>
                            </a:rPr>
                            <m:t>𝑟</m:t>
                          </m:r>
                        </m:den>
                      </m:f>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𝑙</m:t>
                          </m:r>
                        </m:num>
                        <m:den>
                          <m:r>
                            <a:rPr lang="en-US" sz="1500" i="1">
                              <a:latin typeface="Cambria Math" panose="02040503050406030204" pitchFamily="18" charset="0"/>
                            </a:rPr>
                            <m:t>𝑐</m:t>
                          </m:r>
                        </m:den>
                      </m:f>
                    </m:oMath>
                  </m:oMathPara>
                </a14:m>
                <a:endParaRPr lang="en-US" sz="1500" dirty="0"/>
              </a:p>
              <a:p>
                <a:endParaRPr lang="en-US" sz="1500" dirty="0"/>
              </a:p>
            </p:txBody>
          </p:sp>
        </mc:Choice>
        <mc:Fallback xmlns="">
          <p:sp>
            <p:nvSpPr>
              <p:cNvPr id="4" name="TextBox 3">
                <a:extLst>
                  <a:ext uri="{FF2B5EF4-FFF2-40B4-BE49-F238E27FC236}">
                    <a16:creationId xmlns:a16="http://schemas.microsoft.com/office/drawing/2014/main" id="{94D235E0-2536-BA40-997F-411D0D50F5AC}"/>
                  </a:ext>
                </a:extLst>
              </p:cNvPr>
              <p:cNvSpPr txBox="1">
                <a:spLocks noRot="1" noChangeAspect="1" noMove="1" noResize="1" noEditPoints="1" noAdjustHandles="1" noChangeArrowheads="1" noChangeShapeType="1" noTextEdit="1"/>
              </p:cNvSpPr>
              <p:nvPr/>
            </p:nvSpPr>
            <p:spPr>
              <a:xfrm>
                <a:off x="4318000" y="4048920"/>
                <a:ext cx="2001125" cy="669222"/>
              </a:xfrm>
              <a:prstGeom prst="rect">
                <a:avLst/>
              </a:prstGeom>
              <a:blipFill>
                <a:blip r:embed="rId4"/>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57F5C63-59DF-CC45-A73F-A24F34CA57D9}"/>
              </a:ext>
            </a:extLst>
          </p:cNvPr>
          <p:cNvGrpSpPr/>
          <p:nvPr/>
        </p:nvGrpSpPr>
        <p:grpSpPr>
          <a:xfrm>
            <a:off x="3352800" y="1968500"/>
            <a:ext cx="5486400" cy="1092200"/>
            <a:chOff x="4023360" y="2362200"/>
            <a:chExt cx="6583680" cy="1310640"/>
          </a:xfrm>
        </p:grpSpPr>
        <p:cxnSp>
          <p:nvCxnSpPr>
            <p:cNvPr id="30" name="Straight Connector 29">
              <a:extLst>
                <a:ext uri="{FF2B5EF4-FFF2-40B4-BE49-F238E27FC236}">
                  <a16:creationId xmlns:a16="http://schemas.microsoft.com/office/drawing/2014/main" id="{CC9E5686-0275-B64A-B798-84F9AD48DA51}"/>
                </a:ext>
              </a:extLst>
            </p:cNvPr>
            <p:cNvCxnSpPr/>
            <p:nvPr/>
          </p:nvCxnSpPr>
          <p:spPr bwMode="auto">
            <a:xfrm>
              <a:off x="4023360" y="28803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FD42521B-F4CB-B246-8C69-5AE41E78A664}"/>
                </a:ext>
              </a:extLst>
            </p:cNvPr>
            <p:cNvCxnSpPr>
              <a:cxnSpLocks/>
            </p:cNvCxnSpPr>
            <p:nvPr/>
          </p:nvCxnSpPr>
          <p:spPr bwMode="auto">
            <a:xfrm>
              <a:off x="10607040" y="2727960"/>
              <a:ext cx="0" cy="9448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C90DE79C-1F3C-4A48-A6F8-1C121949C443}"/>
                </a:ext>
              </a:extLst>
            </p:cNvPr>
            <p:cNvCxnSpPr/>
            <p:nvPr/>
          </p:nvCxnSpPr>
          <p:spPr bwMode="auto">
            <a:xfrm>
              <a:off x="4023360" y="3093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5" name="TextBox 34">
              <a:extLst>
                <a:ext uri="{FF2B5EF4-FFF2-40B4-BE49-F238E27FC236}">
                  <a16:creationId xmlns:a16="http://schemas.microsoft.com/office/drawing/2014/main" id="{3EC00EAF-C8C1-C846-9517-B4917876E42E}"/>
                </a:ext>
              </a:extLst>
            </p:cNvPr>
            <p:cNvSpPr txBox="1"/>
            <p:nvPr/>
          </p:nvSpPr>
          <p:spPr>
            <a:xfrm>
              <a:off x="6858000" y="2362200"/>
              <a:ext cx="367793" cy="743820"/>
            </a:xfrm>
            <a:prstGeom prst="rect">
              <a:avLst/>
            </a:prstGeom>
            <a:noFill/>
          </p:spPr>
          <p:txBody>
            <a:bodyPr wrap="none" rtlCol="0">
              <a:spAutoFit/>
            </a:bodyPr>
            <a:lstStyle/>
            <a:p>
              <a:r>
                <a:rPr lang="en-US" sz="3428" i="1" dirty="0">
                  <a:latin typeface="Times New Roman"/>
                  <a:cs typeface="Times New Roman"/>
                </a:rPr>
                <a:t>l</a:t>
              </a:r>
            </a:p>
          </p:txBody>
        </p:sp>
      </p:grpSp>
    </p:spTree>
    <p:extLst>
      <p:ext uri="{BB962C8B-B14F-4D97-AF65-F5344CB8AC3E}">
        <p14:creationId xmlns:p14="http://schemas.microsoft.com/office/powerpoint/2010/main" val="61271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3611E-6 4.62963E-6 L 0.08018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8018 0.00192 L 0.52691 4.62963E-6 " pathEditMode="relative" rAng="0" ptsTypes="AA">
                                      <p:cBhvr>
                                        <p:cTn id="13" dur="2000" fill="hold"/>
                                        <p:tgtEl>
                                          <p:spTgt spid="7"/>
                                        </p:tgtEl>
                                        <p:attrNameLst>
                                          <p:attrName>ppt_x</p:attrName>
                                          <p:attrName>ppt_y</p:attrName>
                                        </p:attrNameLst>
                                      </p:cBhvr>
                                      <p:rCtr x="22504" y="-96"/>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09247" y="1545737"/>
            <a:ext cx="4947138" cy="4947138"/>
          </a:xfrm>
          <a:prstGeom prst="rect">
            <a:avLst/>
          </a:prstGeom>
        </p:spPr>
      </p:pic>
      <p:pic>
        <p:nvPicPr>
          <p:cNvPr id="5" name="Picture 4"/>
          <p:cNvPicPr>
            <a:picLocks noChangeAspect="1"/>
          </p:cNvPicPr>
          <p:nvPr/>
        </p:nvPicPr>
        <p:blipFill rotWithShape="1">
          <a:blip r:embed="rId3"/>
          <a:srcRect t="-582" b="22576"/>
          <a:stretch/>
        </p:blipFill>
        <p:spPr>
          <a:xfrm>
            <a:off x="6025662" y="2337562"/>
            <a:ext cx="5328138" cy="4156228"/>
          </a:xfrm>
          <a:prstGeom prst="rect">
            <a:avLst/>
          </a:prstGeom>
        </p:spPr>
      </p:pic>
    </p:spTree>
    <p:extLst>
      <p:ext uri="{BB962C8B-B14F-4D97-AF65-F5344CB8AC3E}">
        <p14:creationId xmlns:p14="http://schemas.microsoft.com/office/powerpoint/2010/main" val="4879810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6902" y="737822"/>
            <a:ext cx="3515599" cy="2273421"/>
          </a:xfrm>
          <a:prstGeom prst="rect">
            <a:avLst/>
          </a:prstGeom>
        </p:spPr>
      </p:pic>
      <p:pic>
        <p:nvPicPr>
          <p:cNvPr id="3" name="Picture 2"/>
          <p:cNvPicPr>
            <a:picLocks noChangeAspect="1"/>
          </p:cNvPicPr>
          <p:nvPr/>
        </p:nvPicPr>
        <p:blipFill>
          <a:blip r:embed="rId3"/>
          <a:stretch>
            <a:fillRect/>
          </a:stretch>
        </p:blipFill>
        <p:spPr>
          <a:xfrm>
            <a:off x="6709993" y="737822"/>
            <a:ext cx="3686175" cy="2714625"/>
          </a:xfrm>
          <a:prstGeom prst="rect">
            <a:avLst/>
          </a:prstGeom>
          <a:ln>
            <a:solidFill>
              <a:schemeClr val="bg1">
                <a:lumMod val="65000"/>
              </a:schemeClr>
            </a:solidFill>
          </a:ln>
        </p:spPr>
      </p:pic>
      <p:pic>
        <p:nvPicPr>
          <p:cNvPr id="5" name="Picture 4"/>
          <p:cNvPicPr>
            <a:picLocks noChangeAspect="1"/>
          </p:cNvPicPr>
          <p:nvPr/>
        </p:nvPicPr>
        <p:blipFill rotWithShape="1">
          <a:blip r:embed="rId4"/>
          <a:srcRect b="8537"/>
          <a:stretch/>
        </p:blipFill>
        <p:spPr>
          <a:xfrm>
            <a:off x="6471109" y="3675185"/>
            <a:ext cx="4387391" cy="2684585"/>
          </a:xfrm>
          <a:prstGeom prst="rect">
            <a:avLst/>
          </a:prstGeom>
        </p:spPr>
      </p:pic>
      <p:pic>
        <p:nvPicPr>
          <p:cNvPr id="6" name="Picture 5" descr="wireles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3603" y="3619502"/>
            <a:ext cx="4102198" cy="2740268"/>
          </a:xfrm>
          <a:prstGeom prst="rect">
            <a:avLst/>
          </a:prstGeom>
        </p:spPr>
      </p:pic>
    </p:spTree>
    <p:extLst>
      <p:ext uri="{BB962C8B-B14F-4D97-AF65-F5344CB8AC3E}">
        <p14:creationId xmlns:p14="http://schemas.microsoft.com/office/powerpoint/2010/main" val="33646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987192" y="1123250"/>
            <a:ext cx="756233" cy="818655"/>
            <a:chOff x="9316254" y="1497666"/>
            <a:chExt cx="1008310" cy="1091540"/>
          </a:xfrm>
        </p:grpSpPr>
        <p:sp>
          <p:nvSpPr>
            <p:cNvPr id="2" name="TextBox 1"/>
            <p:cNvSpPr txBox="1"/>
            <p:nvPr/>
          </p:nvSpPr>
          <p:spPr>
            <a:xfrm>
              <a:off x="9316254" y="2077271"/>
              <a:ext cx="1008310"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start</a:t>
              </a:r>
            </a:p>
          </p:txBody>
        </p:sp>
        <p:cxnSp>
          <p:nvCxnSpPr>
            <p:cNvPr id="4" name="Straight Arrow Connector 3"/>
            <p:cNvCxnSpPr>
              <a:stCxn id="2" idx="0"/>
            </p:cNvCxnSpPr>
            <p:nvPr/>
          </p:nvCxnSpPr>
          <p:spPr>
            <a:xfrm flipV="1">
              <a:off x="9820410" y="1497666"/>
              <a:ext cx="0"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1" name="Group 30"/>
          <p:cNvGrpSpPr/>
          <p:nvPr/>
        </p:nvGrpSpPr>
        <p:grpSpPr>
          <a:xfrm>
            <a:off x="197591" y="1123250"/>
            <a:ext cx="642805" cy="818655"/>
            <a:chOff x="263454" y="1497666"/>
            <a:chExt cx="857073" cy="1091540"/>
          </a:xfrm>
        </p:grpSpPr>
        <p:sp>
          <p:nvSpPr>
            <p:cNvPr id="46" name="TextBox 45"/>
            <p:cNvSpPr txBox="1"/>
            <p:nvPr/>
          </p:nvSpPr>
          <p:spPr>
            <a:xfrm>
              <a:off x="263454" y="2077271"/>
              <a:ext cx="857073"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end</a:t>
              </a:r>
            </a:p>
          </p:txBody>
        </p:sp>
        <p:cxnSp>
          <p:nvCxnSpPr>
            <p:cNvPr id="47" name="Straight Arrow Connector 46"/>
            <p:cNvCxnSpPr>
              <a:stCxn id="46" idx="0"/>
            </p:cNvCxnSpPr>
            <p:nvPr/>
          </p:nvCxnSpPr>
          <p:spPr>
            <a:xfrm flipH="1" flipV="1">
              <a:off x="691990" y="1497666"/>
              <a:ext cx="1"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4" name="Group 23"/>
          <p:cNvGrpSpPr/>
          <p:nvPr/>
        </p:nvGrpSpPr>
        <p:grpSpPr>
          <a:xfrm>
            <a:off x="518993" y="-33653"/>
            <a:ext cx="6846315" cy="1156902"/>
            <a:chOff x="691990" y="-44871"/>
            <a:chExt cx="9128420" cy="1542536"/>
          </a:xfrm>
        </p:grpSpPr>
        <p:sp>
          <p:nvSpPr>
            <p:cNvPr id="88" name="Rectangle 87"/>
            <p:cNvSpPr/>
            <p:nvPr/>
          </p:nvSpPr>
          <p:spPr>
            <a:xfrm>
              <a:off x="691990" y="619517"/>
              <a:ext cx="3906250"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accent5"/>
                  </a:solidFill>
                </a:rPr>
                <a:t>Data</a:t>
              </a:r>
            </a:p>
          </p:txBody>
        </p:sp>
        <p:sp>
          <p:nvSpPr>
            <p:cNvPr id="89" name="Rectangle 88"/>
            <p:cNvSpPr/>
            <p:nvPr/>
          </p:nvSpPr>
          <p:spPr>
            <a:xfrm>
              <a:off x="5223459"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90" name="TextBox 89"/>
            <p:cNvSpPr txBox="1"/>
            <p:nvPr/>
          </p:nvSpPr>
          <p:spPr>
            <a:xfrm>
              <a:off x="5261718" y="946229"/>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171.64.74.55</a:t>
              </a:r>
            </a:p>
          </p:txBody>
        </p:sp>
        <p:sp>
          <p:nvSpPr>
            <p:cNvPr id="41" name="Rectangle 40"/>
            <p:cNvSpPr/>
            <p:nvPr/>
          </p:nvSpPr>
          <p:spPr>
            <a:xfrm>
              <a:off x="7056390"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3" name="Rectangle 42"/>
            <p:cNvSpPr/>
            <p:nvPr/>
          </p:nvSpPr>
          <p:spPr>
            <a:xfrm>
              <a:off x="8898419" y="619517"/>
              <a:ext cx="921991" cy="878148"/>
            </a:xfrm>
            <a:prstGeom prst="rect">
              <a:avLst/>
            </a:prstGeom>
            <a:solidFill>
              <a:srgbClr val="F8C39A"/>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4" name="Rectangle 43"/>
            <p:cNvSpPr/>
            <p:nvPr/>
          </p:nvSpPr>
          <p:spPr>
            <a:xfrm>
              <a:off x="4598240" y="619517"/>
              <a:ext cx="625219" cy="878148"/>
            </a:xfrm>
            <a:prstGeom prst="rect">
              <a:avLst/>
            </a:prstGeom>
            <a:solidFill>
              <a:schemeClr val="accent4">
                <a:lumMod val="40000"/>
                <a:lumOff val="60000"/>
              </a:schemeClr>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5" name="TextBox 44"/>
            <p:cNvSpPr txBox="1"/>
            <p:nvPr/>
          </p:nvSpPr>
          <p:spPr>
            <a:xfrm>
              <a:off x="7140435" y="950098"/>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176.22.45.66</a:t>
              </a:r>
            </a:p>
          </p:txBody>
        </p:sp>
        <p:sp>
          <p:nvSpPr>
            <p:cNvPr id="5" name="TextBox 4"/>
            <p:cNvSpPr txBox="1"/>
            <p:nvPr/>
          </p:nvSpPr>
          <p:spPr>
            <a:xfrm>
              <a:off x="5651930" y="-44871"/>
              <a:ext cx="3180957"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IP addresses</a:t>
              </a:r>
            </a:p>
            <a:p>
              <a:pPr algn="ctr" defTabSz="409575" latinLnBrk="1" hangingPunct="0"/>
              <a:r>
                <a:rPr lang="en-US" sz="2100" dirty="0">
                  <a:solidFill>
                    <a:srgbClr val="000000"/>
                  </a:solidFill>
                </a:rPr>
                <a:t>Source     Destination</a:t>
              </a:r>
              <a:endParaRPr lang="en-US" sz="2100" dirty="0">
                <a:solidFill>
                  <a:srgbClr val="000000"/>
                </a:solidFill>
                <a:sym typeface="Gill Sans"/>
              </a:endParaRPr>
            </a:p>
          </p:txBody>
        </p:sp>
      </p:grpSp>
      <p:grpSp>
        <p:nvGrpSpPr>
          <p:cNvPr id="35" name="Group 34"/>
          <p:cNvGrpSpPr/>
          <p:nvPr/>
        </p:nvGrpSpPr>
        <p:grpSpPr>
          <a:xfrm>
            <a:off x="5035610" y="1011121"/>
            <a:ext cx="1166986" cy="904299"/>
            <a:chOff x="6714144" y="1348161"/>
            <a:chExt cx="1555980" cy="1205732"/>
          </a:xfrm>
        </p:grpSpPr>
        <p:sp>
          <p:nvSpPr>
            <p:cNvPr id="48" name="TextBox 47"/>
            <p:cNvSpPr txBox="1"/>
            <p:nvPr/>
          </p:nvSpPr>
          <p:spPr>
            <a:xfrm>
              <a:off x="6714144" y="1712637"/>
              <a:ext cx="155598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FF0000"/>
                  </a:solidFill>
                  <a:sym typeface="Gill Sans"/>
                </a:rPr>
                <a:t>“176”</a:t>
              </a:r>
            </a:p>
          </p:txBody>
        </p:sp>
        <p:cxnSp>
          <p:nvCxnSpPr>
            <p:cNvPr id="7" name="Straight Arrow Connector 6"/>
            <p:cNvCxnSpPr/>
            <p:nvPr/>
          </p:nvCxnSpPr>
          <p:spPr>
            <a:xfrm>
              <a:off x="7492134" y="1348161"/>
              <a:ext cx="0" cy="559856"/>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6" name="Group 35"/>
          <p:cNvGrpSpPr/>
          <p:nvPr/>
        </p:nvGrpSpPr>
        <p:grpSpPr>
          <a:xfrm>
            <a:off x="4684443" y="1827500"/>
            <a:ext cx="1949253" cy="975855"/>
            <a:chOff x="6245924" y="2436665"/>
            <a:chExt cx="2599004" cy="1301140"/>
          </a:xfrm>
        </p:grpSpPr>
        <p:sp>
          <p:nvSpPr>
            <p:cNvPr id="40" name="TextBox 39"/>
            <p:cNvSpPr txBox="1"/>
            <p:nvPr/>
          </p:nvSpPr>
          <p:spPr>
            <a:xfrm>
              <a:off x="6245924" y="2896549"/>
              <a:ext cx="259900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000000"/>
                  </a:solidFill>
                </a:rPr>
                <a:t>10110000</a:t>
              </a:r>
              <a:endParaRPr lang="en-US" sz="3600" dirty="0">
                <a:solidFill>
                  <a:srgbClr val="000000"/>
                </a:solidFill>
                <a:sym typeface="Gill Sans"/>
              </a:endParaRPr>
            </a:p>
          </p:txBody>
        </p:sp>
        <p:cxnSp>
          <p:nvCxnSpPr>
            <p:cNvPr id="52" name="Straight Arrow Connector 51"/>
            <p:cNvCxnSpPr/>
            <p:nvPr/>
          </p:nvCxnSpPr>
          <p:spPr>
            <a:xfrm>
              <a:off x="7525888" y="2436665"/>
              <a:ext cx="0" cy="65405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1" name="Group 20"/>
          <p:cNvGrpSpPr/>
          <p:nvPr/>
        </p:nvGrpSpPr>
        <p:grpSpPr>
          <a:xfrm>
            <a:off x="44407" y="4114921"/>
            <a:ext cx="10615032" cy="2402124"/>
            <a:chOff x="44407" y="4339771"/>
            <a:chExt cx="10615032" cy="2402124"/>
          </a:xfrm>
        </p:grpSpPr>
        <p:pic>
          <p:nvPicPr>
            <p:cNvPr id="56" name="Picture 55" descr="Screen Shot 2015-06-21 at 2.28.34 PM.png"/>
            <p:cNvPicPr>
              <a:picLocks noChangeAspect="1"/>
            </p:cNvPicPr>
            <p:nvPr/>
          </p:nvPicPr>
          <p:blipFill rotWithShape="1">
            <a:blip r:embed="rId3">
              <a:extLst>
                <a:ext uri="{28A0092B-C50C-407E-A947-70E740481C1C}">
                  <a14:useLocalDpi xmlns:a14="http://schemas.microsoft.com/office/drawing/2010/main" val="0"/>
                </a:ext>
              </a:extLst>
            </a:blip>
            <a:srcRect t="23082"/>
            <a:stretch/>
          </p:blipFill>
          <p:spPr>
            <a:xfrm>
              <a:off x="1026214" y="4339771"/>
              <a:ext cx="9633225" cy="2402124"/>
            </a:xfrm>
            <a:prstGeom prst="rect">
              <a:avLst/>
            </a:prstGeom>
            <a:ln>
              <a:noFill/>
            </a:ln>
          </p:spPr>
        </p:pic>
        <p:pic>
          <p:nvPicPr>
            <p:cNvPr id="50" name="Picture 49" descr="Screen Shot 2015-06-21 at 2.58.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7" y="4825917"/>
              <a:ext cx="1408433" cy="958793"/>
            </a:xfrm>
            <a:prstGeom prst="rect">
              <a:avLst/>
            </a:prstGeom>
          </p:spPr>
        </p:pic>
      </p:grpSp>
      <p:grpSp>
        <p:nvGrpSpPr>
          <p:cNvPr id="22" name="Group 21"/>
          <p:cNvGrpSpPr/>
          <p:nvPr/>
        </p:nvGrpSpPr>
        <p:grpSpPr>
          <a:xfrm>
            <a:off x="8034469" y="144164"/>
            <a:ext cx="3879451" cy="2270558"/>
            <a:chOff x="8034469" y="144164"/>
            <a:chExt cx="3879451" cy="2270558"/>
          </a:xfrm>
        </p:grpSpPr>
        <p:sp>
          <p:nvSpPr>
            <p:cNvPr id="27" name="Freeform 26"/>
            <p:cNvSpPr/>
            <p:nvPr/>
          </p:nvSpPr>
          <p:spPr>
            <a:xfrm>
              <a:off x="8860042" y="926234"/>
              <a:ext cx="3053878" cy="1223596"/>
            </a:xfrm>
            <a:custGeom>
              <a:avLst/>
              <a:gdLst>
                <a:gd name="connsiteX0" fmla="*/ 0 w 1445846"/>
                <a:gd name="connsiteY0" fmla="*/ 0 h 1230923"/>
                <a:gd name="connsiteX1" fmla="*/ 0 w 1445846"/>
                <a:gd name="connsiteY1" fmla="*/ 1230923 h 1230923"/>
                <a:gd name="connsiteX2" fmla="*/ 1445846 w 1445846"/>
                <a:gd name="connsiteY2" fmla="*/ 1230923 h 1230923"/>
              </a:gdLst>
              <a:ahLst/>
              <a:cxnLst>
                <a:cxn ang="0">
                  <a:pos x="connsiteX0" y="connsiteY0"/>
                </a:cxn>
                <a:cxn ang="0">
                  <a:pos x="connsiteX1" y="connsiteY1"/>
                </a:cxn>
                <a:cxn ang="0">
                  <a:pos x="connsiteX2" y="connsiteY2"/>
                </a:cxn>
              </a:cxnLst>
              <a:rect l="l" t="t" r="r" b="b"/>
              <a:pathLst>
                <a:path w="1445846" h="1230923">
                  <a:moveTo>
                    <a:pt x="0" y="0"/>
                  </a:moveTo>
                  <a:lnTo>
                    <a:pt x="0" y="1230923"/>
                  </a:lnTo>
                  <a:lnTo>
                    <a:pt x="1445846" y="1230923"/>
                  </a:lnTo>
                </a:path>
              </a:pathLst>
            </a:custGeom>
            <a:ln w="38100" cmpd="sng">
              <a:solidFill>
                <a:schemeClr val="accent1"/>
              </a:solidFill>
              <a:headEnd type="arrow"/>
              <a:tailEnd type="arrow"/>
            </a:ln>
          </p:spPr>
          <p:style>
            <a:lnRef idx="0">
              <a:scrgbClr r="0" g="0" b="0"/>
            </a:lnRef>
            <a:fillRef idx="0">
              <a:scrgbClr r="0" g="0" b="0"/>
            </a:fillRef>
            <a:effectRef idx="0">
              <a:scrgbClr r="0" g="0" b="0"/>
            </a:effectRef>
            <a:fontRef idx="none"/>
          </p:style>
          <p:txBody>
            <a:bodyPr rot="0" spcFirstLastPara="1" vertOverflow="overflow" horzOverflow="overflow" vert="horz" wrap="square" lIns="68579" tIns="34289" rIns="68579" bIns="34289" numCol="1" spcCol="38100" rtlCol="0" anchor="t">
              <a:noAutofit/>
            </a:bodyPr>
            <a:lstStyle/>
            <a:p>
              <a:pPr defTabSz="685800" latinLnBrk="1" hangingPunct="0"/>
              <a:endParaRPr lang="en-US" sz="1350">
                <a:solidFill>
                  <a:srgbClr val="000000"/>
                </a:solidFill>
              </a:endParaRPr>
            </a:p>
          </p:txBody>
        </p:sp>
        <p:sp>
          <p:nvSpPr>
            <p:cNvPr id="28" name="TextBox 27"/>
            <p:cNvSpPr txBox="1"/>
            <p:nvPr/>
          </p:nvSpPr>
          <p:spPr>
            <a:xfrm>
              <a:off x="8034469" y="903083"/>
              <a:ext cx="652423"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a:solidFill>
                    <a:srgbClr val="000000"/>
                  </a:solidFill>
                  <a:sym typeface="Gill Sans"/>
                </a:rPr>
                <a:t>+5V</a:t>
              </a:r>
              <a:endParaRPr lang="en-US" sz="2850" dirty="0">
                <a:solidFill>
                  <a:srgbClr val="000000"/>
                </a:solidFill>
                <a:sym typeface="Gill Sans"/>
              </a:endParaRPr>
            </a:p>
          </p:txBody>
        </p:sp>
        <p:cxnSp>
          <p:nvCxnSpPr>
            <p:cNvPr id="30" name="Straight Connector 29"/>
            <p:cNvCxnSpPr>
              <a:stCxn id="28" idx="3"/>
            </p:cNvCxnSpPr>
            <p:nvPr/>
          </p:nvCxnSpPr>
          <p:spPr>
            <a:xfrm>
              <a:off x="8686892" y="1160846"/>
              <a:ext cx="2962341" cy="5857"/>
            </a:xfrm>
            <a:prstGeom prst="line">
              <a:avLst/>
            </a:prstGeom>
            <a:noFill/>
            <a:ln w="28575" cap="flat" cmpd="sng">
              <a:solidFill>
                <a:schemeClr val="bg1">
                  <a:lumMod val="50000"/>
                </a:schemeClr>
              </a:solidFill>
              <a:prstDash val="sysDash"/>
              <a:miter lim="400000"/>
            </a:ln>
            <a:effectLst/>
          </p:spPr>
          <p:style>
            <a:lnRef idx="0">
              <a:scrgbClr r="0" g="0" b="0"/>
            </a:lnRef>
            <a:fillRef idx="0">
              <a:scrgbClr r="0" g="0" b="0"/>
            </a:fillRef>
            <a:effectRef idx="0">
              <a:scrgbClr r="0" g="0" b="0"/>
            </a:effectRef>
            <a:fontRef idx="none"/>
          </p:style>
        </p:cxnSp>
        <p:sp>
          <p:nvSpPr>
            <p:cNvPr id="32" name="TextBox 31"/>
            <p:cNvSpPr txBox="1"/>
            <p:nvPr/>
          </p:nvSpPr>
          <p:spPr>
            <a:xfrm>
              <a:off x="8184457" y="1691444"/>
              <a:ext cx="469680"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0V</a:t>
              </a:r>
            </a:p>
          </p:txBody>
        </p:sp>
        <p:cxnSp>
          <p:nvCxnSpPr>
            <p:cNvPr id="33" name="Straight Connector 32"/>
            <p:cNvCxnSpPr>
              <a:stCxn id="32" idx="3"/>
            </p:cNvCxnSpPr>
            <p:nvPr/>
          </p:nvCxnSpPr>
          <p:spPr>
            <a:xfrm>
              <a:off x="8654137" y="1949207"/>
              <a:ext cx="3041988" cy="0"/>
            </a:xfrm>
            <a:prstGeom prst="line">
              <a:avLst/>
            </a:prstGeom>
            <a:noFill/>
            <a:ln w="28575" cap="flat" cmpd="sng">
              <a:solidFill>
                <a:schemeClr val="bg1">
                  <a:lumMod val="50000"/>
                </a:schemeClr>
              </a:solidFill>
              <a:prstDash val="sysDash"/>
              <a:miter lim="400000"/>
            </a:ln>
            <a:effectLst/>
          </p:spPr>
          <p:style>
            <a:lnRef idx="0">
              <a:scrgbClr r="0" g="0" b="0"/>
            </a:lnRef>
            <a:fillRef idx="0">
              <a:scrgbClr r="0" g="0" b="0"/>
            </a:fillRef>
            <a:effectRef idx="0">
              <a:scrgbClr r="0" g="0" b="0"/>
            </a:effectRef>
            <a:fontRef idx="none"/>
          </p:style>
        </p:cxnSp>
        <p:sp>
          <p:nvSpPr>
            <p:cNvPr id="34" name="TextBox 33"/>
            <p:cNvSpPr txBox="1"/>
            <p:nvPr/>
          </p:nvSpPr>
          <p:spPr>
            <a:xfrm>
              <a:off x="9337189" y="1251986"/>
              <a:ext cx="262892"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1</a:t>
              </a:r>
            </a:p>
          </p:txBody>
        </p:sp>
        <p:sp>
          <p:nvSpPr>
            <p:cNvPr id="37" name="TextBox 36"/>
            <p:cNvSpPr txBox="1"/>
            <p:nvPr/>
          </p:nvSpPr>
          <p:spPr>
            <a:xfrm>
              <a:off x="10639434" y="1234404"/>
              <a:ext cx="262892"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0</a:t>
              </a:r>
            </a:p>
          </p:txBody>
        </p:sp>
        <p:sp>
          <p:nvSpPr>
            <p:cNvPr id="38" name="TextBox 37"/>
            <p:cNvSpPr txBox="1"/>
            <p:nvPr/>
          </p:nvSpPr>
          <p:spPr>
            <a:xfrm>
              <a:off x="11294422" y="2060779"/>
              <a:ext cx="506549" cy="3539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000000"/>
                  </a:solidFill>
                  <a:sym typeface="Gill Sans"/>
                </a:rPr>
                <a:t>time</a:t>
              </a:r>
            </a:p>
          </p:txBody>
        </p:sp>
        <p:sp>
          <p:nvSpPr>
            <p:cNvPr id="39" name="TextBox 38"/>
            <p:cNvSpPr txBox="1"/>
            <p:nvPr/>
          </p:nvSpPr>
          <p:spPr>
            <a:xfrm>
              <a:off x="8576564" y="638189"/>
              <a:ext cx="540341" cy="3539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000000"/>
                  </a:solidFill>
                  <a:sym typeface="Gill Sans"/>
                </a:rPr>
                <a:t>Volts</a:t>
              </a:r>
            </a:p>
          </p:txBody>
        </p:sp>
        <p:cxnSp>
          <p:nvCxnSpPr>
            <p:cNvPr id="9" name="Straight Connector 8"/>
            <p:cNvCxnSpPr/>
            <p:nvPr/>
          </p:nvCxnSpPr>
          <p:spPr>
            <a:xfrm>
              <a:off x="9013165" y="1160846"/>
              <a:ext cx="8478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443245" y="1949206"/>
              <a:ext cx="8478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42061" y="144164"/>
              <a:ext cx="3643946" cy="461665"/>
            </a:xfrm>
            <a:prstGeom prst="rect">
              <a:avLst/>
            </a:prstGeom>
            <a:noFill/>
          </p:spPr>
          <p:txBody>
            <a:bodyPr wrap="none" rtlCol="0">
              <a:spAutoFit/>
            </a:bodyPr>
            <a:lstStyle/>
            <a:p>
              <a:r>
                <a:rPr lang="en-US" sz="2400" dirty="0"/>
                <a:t>Example of “</a:t>
              </a:r>
              <a:r>
                <a:rPr lang="en-US" sz="2400"/>
                <a:t>On-Off Keying”</a:t>
              </a:r>
            </a:p>
          </p:txBody>
        </p:sp>
      </p:grpSp>
      <p:grpSp>
        <p:nvGrpSpPr>
          <p:cNvPr id="51" name="Group 50"/>
          <p:cNvGrpSpPr/>
          <p:nvPr/>
        </p:nvGrpSpPr>
        <p:grpSpPr>
          <a:xfrm>
            <a:off x="938909" y="2858065"/>
            <a:ext cx="9324201" cy="507831"/>
            <a:chOff x="938909" y="3082915"/>
            <a:chExt cx="9324201" cy="507831"/>
          </a:xfrm>
        </p:grpSpPr>
        <p:sp>
          <p:nvSpPr>
            <p:cNvPr id="75" name="TextBox 74"/>
            <p:cNvSpPr txBox="1"/>
            <p:nvPr/>
          </p:nvSpPr>
          <p:spPr>
            <a:xfrm>
              <a:off x="17883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64" name="TextBox 63"/>
            <p:cNvSpPr txBox="1"/>
            <p:nvPr/>
          </p:nvSpPr>
          <p:spPr>
            <a:xfrm>
              <a:off x="23360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66" name="TextBox 65"/>
            <p:cNvSpPr txBox="1"/>
            <p:nvPr/>
          </p:nvSpPr>
          <p:spPr>
            <a:xfrm>
              <a:off x="28837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67" name="TextBox 66"/>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68" name="TextBox 67"/>
            <p:cNvSpPr txBox="1"/>
            <p:nvPr/>
          </p:nvSpPr>
          <p:spPr>
            <a:xfrm>
              <a:off x="39790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69" name="TextBox 68"/>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71" name="TextBox 70"/>
            <p:cNvSpPr txBox="1"/>
            <p:nvPr/>
          </p:nvSpPr>
          <p:spPr>
            <a:xfrm>
              <a:off x="507439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72" name="TextBox 71"/>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73" name="TextBox 72"/>
            <p:cNvSpPr txBox="1"/>
            <p:nvPr/>
          </p:nvSpPr>
          <p:spPr>
            <a:xfrm>
              <a:off x="616973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74" name="TextBox 73"/>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87" name="TextBox 86"/>
            <p:cNvSpPr txBox="1"/>
            <p:nvPr/>
          </p:nvSpPr>
          <p:spPr>
            <a:xfrm>
              <a:off x="72650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97" name="TextBox 96"/>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98" name="TextBox 97"/>
            <p:cNvSpPr txBox="1"/>
            <p:nvPr/>
          </p:nvSpPr>
          <p:spPr>
            <a:xfrm>
              <a:off x="83604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99" name="TextBox 98"/>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00" name="TextBox 99"/>
            <p:cNvSpPr txBox="1"/>
            <p:nvPr/>
          </p:nvSpPr>
          <p:spPr>
            <a:xfrm>
              <a:off x="94557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01" name="TextBox 100"/>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42" name="TextBox 41"/>
            <p:cNvSpPr txBox="1"/>
            <p:nvPr/>
          </p:nvSpPr>
          <p:spPr>
            <a:xfrm>
              <a:off x="938909" y="3099496"/>
              <a:ext cx="764889" cy="461665"/>
            </a:xfrm>
            <a:prstGeom prst="rect">
              <a:avLst/>
            </a:prstGeom>
            <a:noFill/>
          </p:spPr>
          <p:txBody>
            <a:bodyPr wrap="none" rtlCol="0">
              <a:spAutoFit/>
            </a:bodyPr>
            <a:lstStyle/>
            <a:p>
              <a:r>
                <a:rPr lang="en-US" sz="2400"/>
                <a:t>Data</a:t>
              </a:r>
            </a:p>
          </p:txBody>
        </p:sp>
      </p:grpSp>
      <p:grpSp>
        <p:nvGrpSpPr>
          <p:cNvPr id="53" name="Group 52"/>
          <p:cNvGrpSpPr/>
          <p:nvPr/>
        </p:nvGrpSpPr>
        <p:grpSpPr>
          <a:xfrm>
            <a:off x="877740" y="3285743"/>
            <a:ext cx="9614414" cy="703363"/>
            <a:chOff x="877740" y="3510593"/>
            <a:chExt cx="9614414" cy="703363"/>
          </a:xfrm>
        </p:grpSpPr>
        <p:sp>
          <p:nvSpPr>
            <p:cNvPr id="11" name="Freeform 10"/>
            <p:cNvSpPr/>
            <p:nvPr/>
          </p:nvSpPr>
          <p:spPr>
            <a:xfrm>
              <a:off x="1617785" y="3575538"/>
              <a:ext cx="8874369" cy="597877"/>
            </a:xfrm>
            <a:custGeom>
              <a:avLst/>
              <a:gdLst>
                <a:gd name="connsiteX0" fmla="*/ 0 w 8874369"/>
                <a:gd name="connsiteY0" fmla="*/ 527539 h 597877"/>
                <a:gd name="connsiteX1" fmla="*/ 480646 w 8874369"/>
                <a:gd name="connsiteY1" fmla="*/ 539262 h 597877"/>
                <a:gd name="connsiteX2" fmla="*/ 480646 w 8874369"/>
                <a:gd name="connsiteY2" fmla="*/ 35170 h 597877"/>
                <a:gd name="connsiteX3" fmla="*/ 1652953 w 8874369"/>
                <a:gd name="connsiteY3" fmla="*/ 35170 h 597877"/>
                <a:gd name="connsiteX4" fmla="*/ 1652953 w 8874369"/>
                <a:gd name="connsiteY4" fmla="*/ 562708 h 597877"/>
                <a:gd name="connsiteX5" fmla="*/ 2731477 w 8874369"/>
                <a:gd name="connsiteY5" fmla="*/ 562708 h 597877"/>
                <a:gd name="connsiteX6" fmla="*/ 2731477 w 8874369"/>
                <a:gd name="connsiteY6" fmla="*/ 23447 h 597877"/>
                <a:gd name="connsiteX7" fmla="*/ 3317630 w 8874369"/>
                <a:gd name="connsiteY7" fmla="*/ 23447 h 597877"/>
                <a:gd name="connsiteX8" fmla="*/ 3317630 w 8874369"/>
                <a:gd name="connsiteY8" fmla="*/ 562708 h 597877"/>
                <a:gd name="connsiteX9" fmla="*/ 3868615 w 8874369"/>
                <a:gd name="connsiteY9" fmla="*/ 562708 h 597877"/>
                <a:gd name="connsiteX10" fmla="*/ 3856892 w 8874369"/>
                <a:gd name="connsiteY10" fmla="*/ 35170 h 597877"/>
                <a:gd name="connsiteX11" fmla="*/ 4947138 w 8874369"/>
                <a:gd name="connsiteY11" fmla="*/ 23447 h 597877"/>
                <a:gd name="connsiteX12" fmla="*/ 4958861 w 8874369"/>
                <a:gd name="connsiteY12" fmla="*/ 586154 h 597877"/>
                <a:gd name="connsiteX13" fmla="*/ 5556738 w 8874369"/>
                <a:gd name="connsiteY13" fmla="*/ 586154 h 597877"/>
                <a:gd name="connsiteX14" fmla="*/ 5533292 w 8874369"/>
                <a:gd name="connsiteY14" fmla="*/ 46893 h 597877"/>
                <a:gd name="connsiteX15" fmla="*/ 6037384 w 8874369"/>
                <a:gd name="connsiteY15" fmla="*/ 46893 h 597877"/>
                <a:gd name="connsiteX16" fmla="*/ 6037384 w 8874369"/>
                <a:gd name="connsiteY16" fmla="*/ 586154 h 597877"/>
                <a:gd name="connsiteX17" fmla="*/ 6646984 w 8874369"/>
                <a:gd name="connsiteY17" fmla="*/ 574431 h 597877"/>
                <a:gd name="connsiteX18" fmla="*/ 6646984 w 8874369"/>
                <a:gd name="connsiteY18" fmla="*/ 35170 h 597877"/>
                <a:gd name="connsiteX19" fmla="*/ 7127630 w 8874369"/>
                <a:gd name="connsiteY19" fmla="*/ 23447 h 597877"/>
                <a:gd name="connsiteX20" fmla="*/ 7139353 w 8874369"/>
                <a:gd name="connsiteY20" fmla="*/ 586154 h 597877"/>
                <a:gd name="connsiteX21" fmla="*/ 7655169 w 8874369"/>
                <a:gd name="connsiteY21" fmla="*/ 586154 h 597877"/>
                <a:gd name="connsiteX22" fmla="*/ 7655169 w 8874369"/>
                <a:gd name="connsiteY22" fmla="*/ 0 h 597877"/>
                <a:gd name="connsiteX23" fmla="*/ 8229600 w 8874369"/>
                <a:gd name="connsiteY23" fmla="*/ 0 h 597877"/>
                <a:gd name="connsiteX24" fmla="*/ 8229600 w 8874369"/>
                <a:gd name="connsiteY24" fmla="*/ 597877 h 597877"/>
                <a:gd name="connsiteX25" fmla="*/ 8874369 w 8874369"/>
                <a:gd name="connsiteY25" fmla="*/ 597877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4369" h="597877">
                  <a:moveTo>
                    <a:pt x="0" y="527539"/>
                  </a:moveTo>
                  <a:lnTo>
                    <a:pt x="480646" y="539262"/>
                  </a:lnTo>
                  <a:lnTo>
                    <a:pt x="480646" y="35170"/>
                  </a:lnTo>
                  <a:lnTo>
                    <a:pt x="1652953" y="35170"/>
                  </a:lnTo>
                  <a:lnTo>
                    <a:pt x="1652953" y="562708"/>
                  </a:lnTo>
                  <a:lnTo>
                    <a:pt x="2731477" y="562708"/>
                  </a:lnTo>
                  <a:lnTo>
                    <a:pt x="2731477" y="23447"/>
                  </a:lnTo>
                  <a:lnTo>
                    <a:pt x="3317630" y="23447"/>
                  </a:lnTo>
                  <a:lnTo>
                    <a:pt x="3317630" y="562708"/>
                  </a:lnTo>
                  <a:lnTo>
                    <a:pt x="3868615" y="562708"/>
                  </a:lnTo>
                  <a:lnTo>
                    <a:pt x="3856892" y="35170"/>
                  </a:lnTo>
                  <a:lnTo>
                    <a:pt x="4947138" y="23447"/>
                  </a:lnTo>
                  <a:lnTo>
                    <a:pt x="4958861" y="586154"/>
                  </a:lnTo>
                  <a:lnTo>
                    <a:pt x="5556738" y="586154"/>
                  </a:lnTo>
                  <a:lnTo>
                    <a:pt x="5533292" y="46893"/>
                  </a:lnTo>
                  <a:lnTo>
                    <a:pt x="6037384" y="46893"/>
                  </a:lnTo>
                  <a:lnTo>
                    <a:pt x="6037384" y="586154"/>
                  </a:lnTo>
                  <a:lnTo>
                    <a:pt x="6646984" y="574431"/>
                  </a:lnTo>
                  <a:lnTo>
                    <a:pt x="6646984" y="35170"/>
                  </a:lnTo>
                  <a:lnTo>
                    <a:pt x="7127630" y="23447"/>
                  </a:lnTo>
                  <a:lnTo>
                    <a:pt x="7139353" y="586154"/>
                  </a:lnTo>
                  <a:lnTo>
                    <a:pt x="7655169" y="586154"/>
                  </a:lnTo>
                  <a:lnTo>
                    <a:pt x="7655169" y="0"/>
                  </a:lnTo>
                  <a:lnTo>
                    <a:pt x="8229600" y="0"/>
                  </a:lnTo>
                  <a:lnTo>
                    <a:pt x="8229600" y="597877"/>
                  </a:lnTo>
                  <a:lnTo>
                    <a:pt x="8874369" y="59787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2731311" y="3517367"/>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23511" y="4026832"/>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002915" y="3510593"/>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877740" y="3818597"/>
              <a:ext cx="737702" cy="369332"/>
            </a:xfrm>
            <a:prstGeom prst="rect">
              <a:avLst/>
            </a:prstGeom>
            <a:noFill/>
          </p:spPr>
          <p:txBody>
            <a:bodyPr wrap="none" rtlCol="0">
              <a:spAutoFit/>
            </a:bodyPr>
            <a:lstStyle/>
            <a:p>
              <a:r>
                <a:rPr lang="en-US"/>
                <a:t>Signal</a:t>
              </a:r>
            </a:p>
          </p:txBody>
        </p:sp>
      </p:grpSp>
    </p:spTree>
    <p:extLst>
      <p:ext uri="{BB962C8B-B14F-4D97-AF65-F5344CB8AC3E}">
        <p14:creationId xmlns:p14="http://schemas.microsoft.com/office/powerpoint/2010/main" val="6467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580" name="Rectangle 7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72E11-6E5E-6E46-8348-8B62DDB5BDA5}"/>
              </a:ext>
            </a:extLst>
          </p:cNvPr>
          <p:cNvSpPr>
            <a:spLocks noGrp="1"/>
          </p:cNvSpPr>
          <p:nvPr>
            <p:ph type="title"/>
          </p:nvPr>
        </p:nvSpPr>
        <p:spPr>
          <a:xfrm>
            <a:off x="603938" y="640081"/>
            <a:ext cx="2608655" cy="5257799"/>
          </a:xfrm>
        </p:spPr>
        <p:txBody>
          <a:bodyPr>
            <a:normAutofit/>
          </a:bodyPr>
          <a:lstStyle/>
          <a:p>
            <a:r>
              <a:rPr lang="en-US" sz="3600">
                <a:solidFill>
                  <a:srgbClr val="2C2C2C"/>
                </a:solidFill>
              </a:rPr>
              <a:t>Keith: So what was this about?</a:t>
            </a:r>
          </a:p>
        </p:txBody>
      </p:sp>
      <p:sp>
        <p:nvSpPr>
          <p:cNvPr id="73"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a:extLst>
              <a:ext uri="{FF2B5EF4-FFF2-40B4-BE49-F238E27FC236}">
                <a16:creationId xmlns:a16="http://schemas.microsoft.com/office/drawing/2014/main" id="{B2D3CD6D-A00F-3A45-AE43-3AF30050D7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07" b="3493"/>
          <a:stretch/>
        </p:blipFill>
        <p:spPr bwMode="auto">
          <a:xfrm>
            <a:off x="4062964"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6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determines the data rate?</a:t>
            </a:r>
          </a:p>
        </p:txBody>
      </p:sp>
      <p:grpSp>
        <p:nvGrpSpPr>
          <p:cNvPr id="4" name="Group 3"/>
          <p:cNvGrpSpPr/>
          <p:nvPr/>
        </p:nvGrpSpPr>
        <p:grpSpPr>
          <a:xfrm>
            <a:off x="44407" y="4339771"/>
            <a:ext cx="10615032" cy="2402124"/>
            <a:chOff x="44407" y="4339771"/>
            <a:chExt cx="10615032" cy="2402124"/>
          </a:xfrm>
        </p:grpSpPr>
        <p:pic>
          <p:nvPicPr>
            <p:cNvPr id="5" name="Picture 4" descr="Screen Shot 2015-06-21 at 2.28.34 PM.png"/>
            <p:cNvPicPr>
              <a:picLocks noChangeAspect="1"/>
            </p:cNvPicPr>
            <p:nvPr/>
          </p:nvPicPr>
          <p:blipFill rotWithShape="1">
            <a:blip r:embed="rId2">
              <a:extLst>
                <a:ext uri="{28A0092B-C50C-407E-A947-70E740481C1C}">
                  <a14:useLocalDpi xmlns:a14="http://schemas.microsoft.com/office/drawing/2010/main" val="0"/>
                </a:ext>
              </a:extLst>
            </a:blip>
            <a:srcRect t="23082"/>
            <a:stretch/>
          </p:blipFill>
          <p:spPr>
            <a:xfrm>
              <a:off x="1026214" y="4339771"/>
              <a:ext cx="9633225" cy="2402124"/>
            </a:xfrm>
            <a:prstGeom prst="rect">
              <a:avLst/>
            </a:prstGeom>
            <a:ln>
              <a:noFill/>
            </a:ln>
          </p:spPr>
        </p:pic>
        <p:pic>
          <p:nvPicPr>
            <p:cNvPr id="6" name="Picture 5" descr="Screen Shot 2015-06-21 at 2.5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7" y="4825917"/>
              <a:ext cx="1408433" cy="958793"/>
            </a:xfrm>
            <a:prstGeom prst="rect">
              <a:avLst/>
            </a:prstGeom>
          </p:spPr>
        </p:pic>
      </p:grpSp>
      <p:grpSp>
        <p:nvGrpSpPr>
          <p:cNvPr id="7" name="Group 6"/>
          <p:cNvGrpSpPr/>
          <p:nvPr/>
        </p:nvGrpSpPr>
        <p:grpSpPr>
          <a:xfrm>
            <a:off x="938909" y="3082915"/>
            <a:ext cx="9324201" cy="507831"/>
            <a:chOff x="938909" y="3082915"/>
            <a:chExt cx="9324201" cy="507831"/>
          </a:xfrm>
        </p:grpSpPr>
        <p:sp>
          <p:nvSpPr>
            <p:cNvPr id="8" name="TextBox 7"/>
            <p:cNvSpPr txBox="1"/>
            <p:nvPr/>
          </p:nvSpPr>
          <p:spPr>
            <a:xfrm>
              <a:off x="17883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9" name="TextBox 8"/>
            <p:cNvSpPr txBox="1"/>
            <p:nvPr/>
          </p:nvSpPr>
          <p:spPr>
            <a:xfrm>
              <a:off x="23360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0" name="TextBox 9"/>
            <p:cNvSpPr txBox="1"/>
            <p:nvPr/>
          </p:nvSpPr>
          <p:spPr>
            <a:xfrm>
              <a:off x="28837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1" name="TextBox 10"/>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2" name="TextBox 11"/>
            <p:cNvSpPr txBox="1"/>
            <p:nvPr/>
          </p:nvSpPr>
          <p:spPr>
            <a:xfrm>
              <a:off x="39790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3" name="TextBox 12"/>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4" name="TextBox 13"/>
            <p:cNvSpPr txBox="1"/>
            <p:nvPr/>
          </p:nvSpPr>
          <p:spPr>
            <a:xfrm>
              <a:off x="507439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5" name="TextBox 14"/>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6" name="TextBox 15"/>
            <p:cNvSpPr txBox="1"/>
            <p:nvPr/>
          </p:nvSpPr>
          <p:spPr>
            <a:xfrm>
              <a:off x="616973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7" name="TextBox 16"/>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8" name="TextBox 17"/>
            <p:cNvSpPr txBox="1"/>
            <p:nvPr/>
          </p:nvSpPr>
          <p:spPr>
            <a:xfrm>
              <a:off x="72650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9" name="TextBox 18"/>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20" name="TextBox 19"/>
            <p:cNvSpPr txBox="1"/>
            <p:nvPr/>
          </p:nvSpPr>
          <p:spPr>
            <a:xfrm>
              <a:off x="83604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21" name="TextBox 20"/>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22" name="TextBox 21"/>
            <p:cNvSpPr txBox="1"/>
            <p:nvPr/>
          </p:nvSpPr>
          <p:spPr>
            <a:xfrm>
              <a:off x="94557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23" name="TextBox 22"/>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24" name="TextBox 23"/>
            <p:cNvSpPr txBox="1"/>
            <p:nvPr/>
          </p:nvSpPr>
          <p:spPr>
            <a:xfrm>
              <a:off x="938909" y="3099496"/>
              <a:ext cx="764889" cy="461665"/>
            </a:xfrm>
            <a:prstGeom prst="rect">
              <a:avLst/>
            </a:prstGeom>
            <a:noFill/>
          </p:spPr>
          <p:txBody>
            <a:bodyPr wrap="none" rtlCol="0">
              <a:spAutoFit/>
            </a:bodyPr>
            <a:lstStyle/>
            <a:p>
              <a:r>
                <a:rPr lang="en-US" sz="2400"/>
                <a:t>Data</a:t>
              </a:r>
            </a:p>
          </p:txBody>
        </p:sp>
      </p:grpSp>
      <p:grpSp>
        <p:nvGrpSpPr>
          <p:cNvPr id="25" name="Group 24"/>
          <p:cNvGrpSpPr/>
          <p:nvPr/>
        </p:nvGrpSpPr>
        <p:grpSpPr>
          <a:xfrm>
            <a:off x="877740" y="3510593"/>
            <a:ext cx="9614414" cy="703363"/>
            <a:chOff x="877740" y="3510593"/>
            <a:chExt cx="9614414" cy="703363"/>
          </a:xfrm>
        </p:grpSpPr>
        <p:sp>
          <p:nvSpPr>
            <p:cNvPr id="26" name="Freeform 25"/>
            <p:cNvSpPr/>
            <p:nvPr/>
          </p:nvSpPr>
          <p:spPr>
            <a:xfrm>
              <a:off x="1617785" y="3575538"/>
              <a:ext cx="8874369" cy="597877"/>
            </a:xfrm>
            <a:custGeom>
              <a:avLst/>
              <a:gdLst>
                <a:gd name="connsiteX0" fmla="*/ 0 w 8874369"/>
                <a:gd name="connsiteY0" fmla="*/ 527539 h 597877"/>
                <a:gd name="connsiteX1" fmla="*/ 480646 w 8874369"/>
                <a:gd name="connsiteY1" fmla="*/ 539262 h 597877"/>
                <a:gd name="connsiteX2" fmla="*/ 480646 w 8874369"/>
                <a:gd name="connsiteY2" fmla="*/ 35170 h 597877"/>
                <a:gd name="connsiteX3" fmla="*/ 1652953 w 8874369"/>
                <a:gd name="connsiteY3" fmla="*/ 35170 h 597877"/>
                <a:gd name="connsiteX4" fmla="*/ 1652953 w 8874369"/>
                <a:gd name="connsiteY4" fmla="*/ 562708 h 597877"/>
                <a:gd name="connsiteX5" fmla="*/ 2731477 w 8874369"/>
                <a:gd name="connsiteY5" fmla="*/ 562708 h 597877"/>
                <a:gd name="connsiteX6" fmla="*/ 2731477 w 8874369"/>
                <a:gd name="connsiteY6" fmla="*/ 23447 h 597877"/>
                <a:gd name="connsiteX7" fmla="*/ 3317630 w 8874369"/>
                <a:gd name="connsiteY7" fmla="*/ 23447 h 597877"/>
                <a:gd name="connsiteX8" fmla="*/ 3317630 w 8874369"/>
                <a:gd name="connsiteY8" fmla="*/ 562708 h 597877"/>
                <a:gd name="connsiteX9" fmla="*/ 3868615 w 8874369"/>
                <a:gd name="connsiteY9" fmla="*/ 562708 h 597877"/>
                <a:gd name="connsiteX10" fmla="*/ 3856892 w 8874369"/>
                <a:gd name="connsiteY10" fmla="*/ 35170 h 597877"/>
                <a:gd name="connsiteX11" fmla="*/ 4947138 w 8874369"/>
                <a:gd name="connsiteY11" fmla="*/ 23447 h 597877"/>
                <a:gd name="connsiteX12" fmla="*/ 4958861 w 8874369"/>
                <a:gd name="connsiteY12" fmla="*/ 586154 h 597877"/>
                <a:gd name="connsiteX13" fmla="*/ 5556738 w 8874369"/>
                <a:gd name="connsiteY13" fmla="*/ 586154 h 597877"/>
                <a:gd name="connsiteX14" fmla="*/ 5533292 w 8874369"/>
                <a:gd name="connsiteY14" fmla="*/ 46893 h 597877"/>
                <a:gd name="connsiteX15" fmla="*/ 6037384 w 8874369"/>
                <a:gd name="connsiteY15" fmla="*/ 46893 h 597877"/>
                <a:gd name="connsiteX16" fmla="*/ 6037384 w 8874369"/>
                <a:gd name="connsiteY16" fmla="*/ 586154 h 597877"/>
                <a:gd name="connsiteX17" fmla="*/ 6646984 w 8874369"/>
                <a:gd name="connsiteY17" fmla="*/ 574431 h 597877"/>
                <a:gd name="connsiteX18" fmla="*/ 6646984 w 8874369"/>
                <a:gd name="connsiteY18" fmla="*/ 35170 h 597877"/>
                <a:gd name="connsiteX19" fmla="*/ 7127630 w 8874369"/>
                <a:gd name="connsiteY19" fmla="*/ 23447 h 597877"/>
                <a:gd name="connsiteX20" fmla="*/ 7139353 w 8874369"/>
                <a:gd name="connsiteY20" fmla="*/ 586154 h 597877"/>
                <a:gd name="connsiteX21" fmla="*/ 7655169 w 8874369"/>
                <a:gd name="connsiteY21" fmla="*/ 586154 h 597877"/>
                <a:gd name="connsiteX22" fmla="*/ 7655169 w 8874369"/>
                <a:gd name="connsiteY22" fmla="*/ 0 h 597877"/>
                <a:gd name="connsiteX23" fmla="*/ 8229600 w 8874369"/>
                <a:gd name="connsiteY23" fmla="*/ 0 h 597877"/>
                <a:gd name="connsiteX24" fmla="*/ 8229600 w 8874369"/>
                <a:gd name="connsiteY24" fmla="*/ 597877 h 597877"/>
                <a:gd name="connsiteX25" fmla="*/ 8874369 w 8874369"/>
                <a:gd name="connsiteY25" fmla="*/ 597877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4369" h="597877">
                  <a:moveTo>
                    <a:pt x="0" y="527539"/>
                  </a:moveTo>
                  <a:lnTo>
                    <a:pt x="480646" y="539262"/>
                  </a:lnTo>
                  <a:lnTo>
                    <a:pt x="480646" y="35170"/>
                  </a:lnTo>
                  <a:lnTo>
                    <a:pt x="1652953" y="35170"/>
                  </a:lnTo>
                  <a:lnTo>
                    <a:pt x="1652953" y="562708"/>
                  </a:lnTo>
                  <a:lnTo>
                    <a:pt x="2731477" y="562708"/>
                  </a:lnTo>
                  <a:lnTo>
                    <a:pt x="2731477" y="23447"/>
                  </a:lnTo>
                  <a:lnTo>
                    <a:pt x="3317630" y="23447"/>
                  </a:lnTo>
                  <a:lnTo>
                    <a:pt x="3317630" y="562708"/>
                  </a:lnTo>
                  <a:lnTo>
                    <a:pt x="3868615" y="562708"/>
                  </a:lnTo>
                  <a:lnTo>
                    <a:pt x="3856892" y="35170"/>
                  </a:lnTo>
                  <a:lnTo>
                    <a:pt x="4947138" y="23447"/>
                  </a:lnTo>
                  <a:lnTo>
                    <a:pt x="4958861" y="586154"/>
                  </a:lnTo>
                  <a:lnTo>
                    <a:pt x="5556738" y="586154"/>
                  </a:lnTo>
                  <a:lnTo>
                    <a:pt x="5533292" y="46893"/>
                  </a:lnTo>
                  <a:lnTo>
                    <a:pt x="6037384" y="46893"/>
                  </a:lnTo>
                  <a:lnTo>
                    <a:pt x="6037384" y="586154"/>
                  </a:lnTo>
                  <a:lnTo>
                    <a:pt x="6646984" y="574431"/>
                  </a:lnTo>
                  <a:lnTo>
                    <a:pt x="6646984" y="35170"/>
                  </a:lnTo>
                  <a:lnTo>
                    <a:pt x="7127630" y="23447"/>
                  </a:lnTo>
                  <a:lnTo>
                    <a:pt x="7139353" y="586154"/>
                  </a:lnTo>
                  <a:lnTo>
                    <a:pt x="7655169" y="586154"/>
                  </a:lnTo>
                  <a:lnTo>
                    <a:pt x="7655169" y="0"/>
                  </a:lnTo>
                  <a:lnTo>
                    <a:pt x="8229600" y="0"/>
                  </a:lnTo>
                  <a:lnTo>
                    <a:pt x="8229600" y="597877"/>
                  </a:lnTo>
                  <a:lnTo>
                    <a:pt x="8874369" y="59787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2731311" y="3517367"/>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823511" y="4026832"/>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02915" y="3510593"/>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77740" y="3818597"/>
              <a:ext cx="737702" cy="369332"/>
            </a:xfrm>
            <a:prstGeom prst="rect">
              <a:avLst/>
            </a:prstGeom>
            <a:noFill/>
          </p:spPr>
          <p:txBody>
            <a:bodyPr wrap="none" rtlCol="0">
              <a:spAutoFit/>
            </a:bodyPr>
            <a:lstStyle/>
            <a:p>
              <a:r>
                <a:rPr lang="en-US"/>
                <a:t>Signal</a:t>
              </a:r>
            </a:p>
          </p:txBody>
        </p:sp>
      </p:grpSp>
      <p:sp>
        <p:nvSpPr>
          <p:cNvPr id="31" name="Oval 30"/>
          <p:cNvSpPr/>
          <p:nvPr/>
        </p:nvSpPr>
        <p:spPr>
          <a:xfrm>
            <a:off x="4577185" y="2946401"/>
            <a:ext cx="1010504" cy="3795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615442" y="1619282"/>
            <a:ext cx="8939435" cy="954107"/>
          </a:xfrm>
          <a:prstGeom prst="rect">
            <a:avLst/>
          </a:prstGeom>
          <a:noFill/>
        </p:spPr>
        <p:txBody>
          <a:bodyPr wrap="none" rtlCol="0">
            <a:spAutoFit/>
          </a:bodyPr>
          <a:lstStyle/>
          <a:p>
            <a:r>
              <a:rPr lang="en-US" sz="2800" b="1" dirty="0"/>
              <a:t>Q</a:t>
            </a:r>
            <a:r>
              <a:rPr lang="en-US" sz="2800" dirty="0"/>
              <a:t>: What determines the steepness (i.e. rate) of this change?</a:t>
            </a:r>
          </a:p>
          <a:p>
            <a:r>
              <a:rPr lang="en-US" sz="2800" b="1" dirty="0"/>
              <a:t>Q</a:t>
            </a:r>
            <a:r>
              <a:rPr lang="en-US" sz="2800" dirty="0"/>
              <a:t>: How does the rate of change affect the data rate?</a:t>
            </a:r>
          </a:p>
        </p:txBody>
      </p:sp>
    </p:spTree>
    <p:extLst>
      <p:ext uri="{BB962C8B-B14F-4D97-AF65-F5344CB8AC3E}">
        <p14:creationId xmlns:p14="http://schemas.microsoft.com/office/powerpoint/2010/main" val="1500461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3734</Words>
  <Application>Microsoft Macintosh PowerPoint</Application>
  <PresentationFormat>Widescreen</PresentationFormat>
  <Paragraphs>504</Paragraphs>
  <Slides>39</Slides>
  <Notes>24</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Arial</vt:lpstr>
      <vt:lpstr>Calibri</vt:lpstr>
      <vt:lpstr>Calibri Light</vt:lpstr>
      <vt:lpstr>Cambria Math</vt:lpstr>
      <vt:lpstr>Comic Sans MS</vt:lpstr>
      <vt:lpstr>Lucida Grande</vt:lpstr>
      <vt:lpstr>Symbol</vt:lpstr>
      <vt:lpstr>Times New Roman</vt:lpstr>
      <vt:lpstr>Wingdings</vt:lpstr>
      <vt:lpstr>Office Theme</vt:lpstr>
      <vt:lpstr>Equation</vt:lpstr>
      <vt:lpstr>CS144 An Introduction to Computer Networks</vt:lpstr>
      <vt:lpstr>Goals for today</vt:lpstr>
      <vt:lpstr>The 4 Layer Internet Model</vt:lpstr>
      <vt:lpstr>PowerPoint Presentation</vt:lpstr>
      <vt:lpstr>PowerPoint Presentation</vt:lpstr>
      <vt:lpstr>PowerPoint Presentation</vt:lpstr>
      <vt:lpstr>PowerPoint Presentation</vt:lpstr>
      <vt:lpstr>Keith: So what was this about?</vt:lpstr>
      <vt:lpstr>What determines the data rate?</vt:lpstr>
      <vt:lpstr>Fiber-optic communication links</vt:lpstr>
      <vt:lpstr>Characteristics of fiber-optical links</vt:lpstr>
      <vt:lpstr>Fiber-optic communication links</vt:lpstr>
      <vt:lpstr>What determines the maximum data rate of a cable, fiber, wireless link, etc?</vt:lpstr>
      <vt:lpstr>Claude Shannon</vt:lpstr>
      <vt:lpstr>Shannon’s Juggling Machines https://www.youtube.com/watch?v=dyc5bgpY86c </vt:lpstr>
      <vt:lpstr>Shannon Capacity</vt:lpstr>
      <vt:lpstr>Shannon Capacity </vt:lpstr>
      <vt:lpstr>Analog signals</vt:lpstr>
      <vt:lpstr>Sending 0s and 1s</vt:lpstr>
      <vt:lpstr>Phase in Analog signals</vt:lpstr>
      <vt:lpstr>Phase in Analog signals</vt:lpstr>
      <vt:lpstr>I/Q constellations</vt:lpstr>
      <vt:lpstr>Quadrature Phase Shift Keying (QPSK)</vt:lpstr>
      <vt:lpstr>Quadrature Amplitude Modulation (16-QAM)</vt:lpstr>
      <vt:lpstr>PowerPoint Presentation</vt:lpstr>
      <vt:lpstr>Examples today</vt:lpstr>
      <vt:lpstr>Clocks</vt:lpstr>
      <vt:lpstr>If we don’t know the sender’s (TX) clock</vt:lpstr>
      <vt:lpstr>Synchronous communication on network links</vt:lpstr>
      <vt:lpstr>Encoding for clock recovery</vt:lpstr>
      <vt:lpstr>Encoding for clock recovery Example #1: 10Mb/s Ethernet</vt:lpstr>
      <vt:lpstr>PowerPoint Presentation</vt:lpstr>
      <vt:lpstr>Encoding for clock recovery Example #2: 4b/5b encoding</vt:lpstr>
      <vt:lpstr>Elasticity Buffer</vt:lpstr>
      <vt:lpstr>Sizing an elasticity buffer</vt:lpstr>
      <vt:lpstr>Sizing an elasticity buffer</vt:lpstr>
      <vt:lpstr>Preventing overflow</vt:lpstr>
      <vt:lpstr>Preventing underflow</vt:lpstr>
      <vt:lpstr>Sizing an elasticity buffer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CS144 An Introduction to Computer Networks</dc:title>
  <dc:creator>Nick W McKeown</dc:creator>
  <cp:lastModifiedBy>Nick W McKeown</cp:lastModifiedBy>
  <cp:revision>3</cp:revision>
  <dcterms:created xsi:type="dcterms:W3CDTF">2020-10-23T18:44:41Z</dcterms:created>
  <dcterms:modified xsi:type="dcterms:W3CDTF">2020-10-23T21:02:45Z</dcterms:modified>
</cp:coreProperties>
</file>